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94" r:id="rId5"/>
  </p:sldMasterIdLst>
  <p:notesMasterIdLst>
    <p:notesMasterId r:id="rId28"/>
  </p:notesMasterIdLst>
  <p:handoutMasterIdLst>
    <p:handoutMasterId r:id="rId29"/>
  </p:handoutMasterIdLst>
  <p:sldIdLst>
    <p:sldId id="256" r:id="rId6"/>
    <p:sldId id="278" r:id="rId7"/>
    <p:sldId id="1423" r:id="rId8"/>
    <p:sldId id="1424" r:id="rId9"/>
    <p:sldId id="2141412651" r:id="rId10"/>
    <p:sldId id="2141412674" r:id="rId11"/>
    <p:sldId id="2141412686" r:id="rId12"/>
    <p:sldId id="2141412688" r:id="rId13"/>
    <p:sldId id="2141412681" r:id="rId14"/>
    <p:sldId id="2141412682" r:id="rId15"/>
    <p:sldId id="2141412683" r:id="rId16"/>
    <p:sldId id="2141412685" r:id="rId17"/>
    <p:sldId id="2141412692" r:id="rId18"/>
    <p:sldId id="2141412693" r:id="rId19"/>
    <p:sldId id="2141412694" r:id="rId20"/>
    <p:sldId id="2141412695" r:id="rId21"/>
    <p:sldId id="2141412689" r:id="rId22"/>
    <p:sldId id="2141412696" r:id="rId23"/>
    <p:sldId id="3424" r:id="rId24"/>
    <p:sldId id="2141412675" r:id="rId25"/>
    <p:sldId id="284" r:id="rId26"/>
    <p:sldId id="271" r:id="rId27"/>
  </p:sldIdLst>
  <p:sldSz cx="12192000" cy="68580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B53A38-2B35-6241-F720-8FC17E77382B}" name="Erica De Vos" initials="" userId="S::edevos@cleanpower.org::2b691e20-f85e-4e0d-bbf5-9332477cc29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1ADEE"/>
    <a:srgbClr val="25345D"/>
    <a:srgbClr val="00A9E4"/>
    <a:srgbClr val="08B1E7"/>
    <a:srgbClr val="006497"/>
    <a:srgbClr val="0AAFF0"/>
    <a:srgbClr val="09AFF4"/>
    <a:srgbClr val="02B0EC"/>
    <a:srgbClr val="0DAFEA"/>
    <a:srgbClr val="0B0C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0990DE-FA43-66CD-B5BF-5A8899F147C3}" v="532" dt="2025-05-29T13:22:29.400"/>
    <p1510:client id="{6FC39ACA-BBF6-464D-BFBD-E4F8FE047B55}" v="48" dt="2025-05-28T22:16:45.860"/>
    <p1510:client id="{95CF7F2D-0B6C-F34F-84D4-E9AB0B4AFCC9}" v="45" dt="2025-05-29T19:27:26.249"/>
    <p1510:client id="{9622F1E9-AF65-B68E-05BA-C0A0915C182C}" v="16" dt="2025-05-28T20:29:22.459"/>
    <p1510:client id="{FA808233-BED0-7D90-9905-B3416953DDBF}" v="94" dt="2025-05-29T16:28:33.9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34"/>
    <p:restoredTop sz="94722"/>
  </p:normalViewPr>
  <p:slideViewPr>
    <p:cSldViewPr snapToGrid="0">
      <p:cViewPr varScale="1">
        <p:scale>
          <a:sx n="93" d="100"/>
          <a:sy n="93" d="100"/>
        </p:scale>
        <p:origin x="208"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49DED8-59E6-4558-B829-07A6CA09FB7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662C6AC8-C0AB-42FE-B48F-8A82F1ABC27D}">
      <dgm:prSet phldrT="[Text]" custT="1"/>
      <dgm:spPr/>
      <dgm:t>
        <a:bodyPr/>
        <a:lstStyle/>
        <a:p>
          <a:r>
            <a:rPr lang="en-US" sz="1800">
              <a:latin typeface="Aptos" panose="020B0004020202020204" pitchFamily="34" charset="0"/>
            </a:rPr>
            <a:t>Avoid taxpayer funds going to companies headquartered in foreign adversarial countries</a:t>
          </a:r>
        </a:p>
      </dgm:t>
    </dgm:pt>
    <dgm:pt modelId="{26872F7C-98F1-4124-B6E2-A0918D2D1329}" type="parTrans" cxnId="{2610B990-49F1-4F72-B420-A70D96C538D4}">
      <dgm:prSet/>
      <dgm:spPr/>
      <dgm:t>
        <a:bodyPr/>
        <a:lstStyle/>
        <a:p>
          <a:endParaRPr lang="en-US" sz="1800">
            <a:latin typeface="Aptos" panose="020B0004020202020204" pitchFamily="34" charset="0"/>
          </a:endParaRPr>
        </a:p>
      </dgm:t>
    </dgm:pt>
    <dgm:pt modelId="{89373CF5-875F-43BC-9FF1-0B8985393849}" type="sibTrans" cxnId="{2610B990-49F1-4F72-B420-A70D96C538D4}">
      <dgm:prSet/>
      <dgm:spPr/>
      <dgm:t>
        <a:bodyPr/>
        <a:lstStyle/>
        <a:p>
          <a:endParaRPr lang="en-US" sz="1800">
            <a:latin typeface="Aptos" panose="020B0004020202020204" pitchFamily="34" charset="0"/>
          </a:endParaRPr>
        </a:p>
      </dgm:t>
    </dgm:pt>
    <dgm:pt modelId="{BF74CEDD-0AA6-4C47-85F7-1A941305D59D}">
      <dgm:prSet phldrT="[Text]" custT="1"/>
      <dgm:spPr/>
      <dgm:t>
        <a:bodyPr/>
        <a:lstStyle/>
        <a:p>
          <a:r>
            <a:rPr lang="en-US" sz="1800">
              <a:latin typeface="Aptos" panose="020B0004020202020204" pitchFamily="34" charset="0"/>
            </a:rPr>
            <a:t>Increase U.S. supply chain control and competitiveness</a:t>
          </a:r>
        </a:p>
      </dgm:t>
    </dgm:pt>
    <dgm:pt modelId="{C7814914-0F97-4149-B833-11556B0BB3A9}" type="parTrans" cxnId="{E8215AE6-7FD6-427E-9545-5246B58F8612}">
      <dgm:prSet/>
      <dgm:spPr/>
      <dgm:t>
        <a:bodyPr/>
        <a:lstStyle/>
        <a:p>
          <a:endParaRPr lang="en-US" sz="1800">
            <a:latin typeface="Aptos" panose="020B0004020202020204" pitchFamily="34" charset="0"/>
          </a:endParaRPr>
        </a:p>
      </dgm:t>
    </dgm:pt>
    <dgm:pt modelId="{94C6A361-2A0A-4437-B0C2-1A92BD5276F3}" type="sibTrans" cxnId="{E8215AE6-7FD6-427E-9545-5246B58F8612}">
      <dgm:prSet/>
      <dgm:spPr/>
      <dgm:t>
        <a:bodyPr/>
        <a:lstStyle/>
        <a:p>
          <a:endParaRPr lang="en-US" sz="1800">
            <a:latin typeface="Aptos" panose="020B0004020202020204" pitchFamily="34" charset="0"/>
          </a:endParaRPr>
        </a:p>
      </dgm:t>
    </dgm:pt>
    <dgm:pt modelId="{62E128B0-9AEC-4B4D-8300-E05B2C953353}">
      <dgm:prSet phldrT="[Text]" custT="1"/>
      <dgm:spPr/>
      <dgm:t>
        <a:bodyPr/>
        <a:lstStyle/>
        <a:p>
          <a:r>
            <a:rPr lang="en-US" sz="1800">
              <a:latin typeface="Aptos" panose="020B0004020202020204" pitchFamily="34" charset="0"/>
            </a:rPr>
            <a:t>In some cases, bad faith attack on clean energy industry</a:t>
          </a:r>
        </a:p>
      </dgm:t>
    </dgm:pt>
    <dgm:pt modelId="{27749219-3D41-4CD8-949B-DF3BF440AC39}" type="parTrans" cxnId="{C16CC0CE-8341-4F1E-8378-F87FF980D258}">
      <dgm:prSet/>
      <dgm:spPr/>
      <dgm:t>
        <a:bodyPr/>
        <a:lstStyle/>
        <a:p>
          <a:endParaRPr lang="en-US" sz="1800">
            <a:latin typeface="Aptos" panose="020B0004020202020204" pitchFamily="34" charset="0"/>
          </a:endParaRPr>
        </a:p>
      </dgm:t>
    </dgm:pt>
    <dgm:pt modelId="{F87DF682-5C0F-4DDF-B1AB-ADF0B681856D}" type="sibTrans" cxnId="{C16CC0CE-8341-4F1E-8378-F87FF980D258}">
      <dgm:prSet/>
      <dgm:spPr/>
      <dgm:t>
        <a:bodyPr/>
        <a:lstStyle/>
        <a:p>
          <a:endParaRPr lang="en-US" sz="1800">
            <a:latin typeface="Aptos" panose="020B0004020202020204" pitchFamily="34" charset="0"/>
          </a:endParaRPr>
        </a:p>
      </dgm:t>
    </dgm:pt>
    <dgm:pt modelId="{2694D5C0-6FEC-4C1D-8A34-71F57125A7AA}">
      <dgm:prSet phldrT="[Text]" custT="1"/>
      <dgm:spPr/>
      <dgm:t>
        <a:bodyPr/>
        <a:lstStyle/>
        <a:p>
          <a:r>
            <a:rPr lang="en-US" sz="1800">
              <a:latin typeface="Aptos" panose="020B0004020202020204" pitchFamily="34" charset="0"/>
            </a:rPr>
            <a:t>Decrease utilization of energy tax credits to offset cost of other tax priorities </a:t>
          </a:r>
        </a:p>
      </dgm:t>
    </dgm:pt>
    <dgm:pt modelId="{C924FC28-6DBA-43B4-AF5A-604B46FCDAF2}" type="parTrans" cxnId="{1E6DB136-D4A0-43DA-9400-79E9A10422AE}">
      <dgm:prSet/>
      <dgm:spPr/>
      <dgm:t>
        <a:bodyPr/>
        <a:lstStyle/>
        <a:p>
          <a:endParaRPr lang="en-US" sz="2400"/>
        </a:p>
      </dgm:t>
    </dgm:pt>
    <dgm:pt modelId="{5930CA1F-BE92-402C-B5C2-66C14D9BB982}" type="sibTrans" cxnId="{1E6DB136-D4A0-43DA-9400-79E9A10422AE}">
      <dgm:prSet/>
      <dgm:spPr/>
      <dgm:t>
        <a:bodyPr/>
        <a:lstStyle/>
        <a:p>
          <a:endParaRPr lang="en-US" sz="2400"/>
        </a:p>
      </dgm:t>
    </dgm:pt>
    <dgm:pt modelId="{8585ECB0-05F2-4056-B6EE-CEADD67C741C}" type="pres">
      <dgm:prSet presAssocID="{5449DED8-59E6-4558-B829-07A6CA09FB75}" presName="Name0" presStyleCnt="0">
        <dgm:presLayoutVars>
          <dgm:chMax val="7"/>
          <dgm:chPref val="7"/>
          <dgm:dir/>
        </dgm:presLayoutVars>
      </dgm:prSet>
      <dgm:spPr/>
    </dgm:pt>
    <dgm:pt modelId="{13AEF5E9-15D7-43EF-8AFE-3153D453E451}" type="pres">
      <dgm:prSet presAssocID="{5449DED8-59E6-4558-B829-07A6CA09FB75}" presName="Name1" presStyleCnt="0"/>
      <dgm:spPr/>
    </dgm:pt>
    <dgm:pt modelId="{1530DD08-2669-4410-889E-0906CFD747B9}" type="pres">
      <dgm:prSet presAssocID="{5449DED8-59E6-4558-B829-07A6CA09FB75}" presName="cycle" presStyleCnt="0"/>
      <dgm:spPr/>
    </dgm:pt>
    <dgm:pt modelId="{1C025927-749D-47C9-AA7D-C0487D44D729}" type="pres">
      <dgm:prSet presAssocID="{5449DED8-59E6-4558-B829-07A6CA09FB75}" presName="srcNode" presStyleLbl="node1" presStyleIdx="0" presStyleCnt="4"/>
      <dgm:spPr/>
    </dgm:pt>
    <dgm:pt modelId="{3F9BB5E4-FBBA-4180-9A88-64D497956C00}" type="pres">
      <dgm:prSet presAssocID="{5449DED8-59E6-4558-B829-07A6CA09FB75}" presName="conn" presStyleLbl="parChTrans1D2" presStyleIdx="0" presStyleCnt="1"/>
      <dgm:spPr/>
    </dgm:pt>
    <dgm:pt modelId="{540715AB-8187-45C1-9692-C63A34101667}" type="pres">
      <dgm:prSet presAssocID="{5449DED8-59E6-4558-B829-07A6CA09FB75}" presName="extraNode" presStyleLbl="node1" presStyleIdx="0" presStyleCnt="4"/>
      <dgm:spPr/>
    </dgm:pt>
    <dgm:pt modelId="{2B43E24C-47AF-4935-99E2-B18D2558F52F}" type="pres">
      <dgm:prSet presAssocID="{5449DED8-59E6-4558-B829-07A6CA09FB75}" presName="dstNode" presStyleLbl="node1" presStyleIdx="0" presStyleCnt="4"/>
      <dgm:spPr/>
    </dgm:pt>
    <dgm:pt modelId="{040F45B5-03E7-4853-824A-20C9379C88B9}" type="pres">
      <dgm:prSet presAssocID="{662C6AC8-C0AB-42FE-B48F-8A82F1ABC27D}" presName="text_1" presStyleLbl="node1" presStyleIdx="0" presStyleCnt="4">
        <dgm:presLayoutVars>
          <dgm:bulletEnabled val="1"/>
        </dgm:presLayoutVars>
      </dgm:prSet>
      <dgm:spPr/>
    </dgm:pt>
    <dgm:pt modelId="{F95643A7-4529-4BA4-B996-7C4242566B55}" type="pres">
      <dgm:prSet presAssocID="{662C6AC8-C0AB-42FE-B48F-8A82F1ABC27D}" presName="accent_1" presStyleCnt="0"/>
      <dgm:spPr/>
    </dgm:pt>
    <dgm:pt modelId="{5D56D236-ED51-4478-8446-674E3B1232B5}" type="pres">
      <dgm:prSet presAssocID="{662C6AC8-C0AB-42FE-B48F-8A82F1ABC27D}" presName="accentRepeatNode" presStyleLbl="solidFgAcc1" presStyleIdx="0" presStyleCnt="4"/>
      <dgm:spPr/>
    </dgm:pt>
    <dgm:pt modelId="{24228E53-0A23-48E1-AE12-371EE8BD9E00}" type="pres">
      <dgm:prSet presAssocID="{2694D5C0-6FEC-4C1D-8A34-71F57125A7AA}" presName="text_2" presStyleLbl="node1" presStyleIdx="1" presStyleCnt="4">
        <dgm:presLayoutVars>
          <dgm:bulletEnabled val="1"/>
        </dgm:presLayoutVars>
      </dgm:prSet>
      <dgm:spPr/>
    </dgm:pt>
    <dgm:pt modelId="{B39503E0-EABA-436D-B77B-22381E9BBE72}" type="pres">
      <dgm:prSet presAssocID="{2694D5C0-6FEC-4C1D-8A34-71F57125A7AA}" presName="accent_2" presStyleCnt="0"/>
      <dgm:spPr/>
    </dgm:pt>
    <dgm:pt modelId="{78A6DF64-9399-4AEF-BC93-EBBDA8EE05BE}" type="pres">
      <dgm:prSet presAssocID="{2694D5C0-6FEC-4C1D-8A34-71F57125A7AA}" presName="accentRepeatNode" presStyleLbl="solidFgAcc1" presStyleIdx="1" presStyleCnt="4"/>
      <dgm:spPr/>
    </dgm:pt>
    <dgm:pt modelId="{5FF7F7D2-75EE-4E20-AB7A-D587C903AA0F}" type="pres">
      <dgm:prSet presAssocID="{BF74CEDD-0AA6-4C47-85F7-1A941305D59D}" presName="text_3" presStyleLbl="node1" presStyleIdx="2" presStyleCnt="4">
        <dgm:presLayoutVars>
          <dgm:bulletEnabled val="1"/>
        </dgm:presLayoutVars>
      </dgm:prSet>
      <dgm:spPr/>
    </dgm:pt>
    <dgm:pt modelId="{BA0AE479-04EB-4AB2-8198-36E5C4C81A9E}" type="pres">
      <dgm:prSet presAssocID="{BF74CEDD-0AA6-4C47-85F7-1A941305D59D}" presName="accent_3" presStyleCnt="0"/>
      <dgm:spPr/>
    </dgm:pt>
    <dgm:pt modelId="{8D89F175-F9B7-455A-85C4-A7BCD3CE2F06}" type="pres">
      <dgm:prSet presAssocID="{BF74CEDD-0AA6-4C47-85F7-1A941305D59D}" presName="accentRepeatNode" presStyleLbl="solidFgAcc1" presStyleIdx="2" presStyleCnt="4" custLinFactNeighborX="-4889" custLinFactNeighborY="-4954"/>
      <dgm:spPr/>
    </dgm:pt>
    <dgm:pt modelId="{9A7FE338-A7FF-414F-B2BB-FDB7598F00A4}" type="pres">
      <dgm:prSet presAssocID="{62E128B0-9AEC-4B4D-8300-E05B2C953353}" presName="text_4" presStyleLbl="node1" presStyleIdx="3" presStyleCnt="4">
        <dgm:presLayoutVars>
          <dgm:bulletEnabled val="1"/>
        </dgm:presLayoutVars>
      </dgm:prSet>
      <dgm:spPr/>
    </dgm:pt>
    <dgm:pt modelId="{F2FA1126-DFFF-41BD-8784-99AD704112EB}" type="pres">
      <dgm:prSet presAssocID="{62E128B0-9AEC-4B4D-8300-E05B2C953353}" presName="accent_4" presStyleCnt="0"/>
      <dgm:spPr/>
    </dgm:pt>
    <dgm:pt modelId="{DD761E0D-8210-47A1-867B-454D6E137D65}" type="pres">
      <dgm:prSet presAssocID="{62E128B0-9AEC-4B4D-8300-E05B2C953353}" presName="accentRepeatNode" presStyleLbl="solidFgAcc1" presStyleIdx="3" presStyleCnt="4"/>
      <dgm:spPr/>
    </dgm:pt>
  </dgm:ptLst>
  <dgm:cxnLst>
    <dgm:cxn modelId="{222A0F04-1354-4229-A730-E7377CD6F10F}" type="presOf" srcId="{662C6AC8-C0AB-42FE-B48F-8A82F1ABC27D}" destId="{040F45B5-03E7-4853-824A-20C9379C88B9}" srcOrd="0" destOrd="0" presId="urn:microsoft.com/office/officeart/2008/layout/VerticalCurvedList"/>
    <dgm:cxn modelId="{1E6DB136-D4A0-43DA-9400-79E9A10422AE}" srcId="{5449DED8-59E6-4558-B829-07A6CA09FB75}" destId="{2694D5C0-6FEC-4C1D-8A34-71F57125A7AA}" srcOrd="1" destOrd="0" parTransId="{C924FC28-6DBA-43B4-AF5A-604B46FCDAF2}" sibTransId="{5930CA1F-BE92-402C-B5C2-66C14D9BB982}"/>
    <dgm:cxn modelId="{552D6961-CBAA-4EDE-A9E5-35FBEDA1B679}" type="presOf" srcId="{BF74CEDD-0AA6-4C47-85F7-1A941305D59D}" destId="{5FF7F7D2-75EE-4E20-AB7A-D587C903AA0F}" srcOrd="0" destOrd="0" presId="urn:microsoft.com/office/officeart/2008/layout/VerticalCurvedList"/>
    <dgm:cxn modelId="{FDBA4542-08D4-4652-B2FA-DE54E12D5E44}" type="presOf" srcId="{62E128B0-9AEC-4B4D-8300-E05B2C953353}" destId="{9A7FE338-A7FF-414F-B2BB-FDB7598F00A4}" srcOrd="0" destOrd="0" presId="urn:microsoft.com/office/officeart/2008/layout/VerticalCurvedList"/>
    <dgm:cxn modelId="{3019206A-E261-4D5E-B5E4-402217FFC96D}" type="presOf" srcId="{2694D5C0-6FEC-4C1D-8A34-71F57125A7AA}" destId="{24228E53-0A23-48E1-AE12-371EE8BD9E00}" srcOrd="0" destOrd="0" presId="urn:microsoft.com/office/officeart/2008/layout/VerticalCurvedList"/>
    <dgm:cxn modelId="{00A37972-9A2F-4D5E-8176-8C0647EB5BCE}" type="presOf" srcId="{5449DED8-59E6-4558-B829-07A6CA09FB75}" destId="{8585ECB0-05F2-4056-B6EE-CEADD67C741C}" srcOrd="0" destOrd="0" presId="urn:microsoft.com/office/officeart/2008/layout/VerticalCurvedList"/>
    <dgm:cxn modelId="{2610B990-49F1-4F72-B420-A70D96C538D4}" srcId="{5449DED8-59E6-4558-B829-07A6CA09FB75}" destId="{662C6AC8-C0AB-42FE-B48F-8A82F1ABC27D}" srcOrd="0" destOrd="0" parTransId="{26872F7C-98F1-4124-B6E2-A0918D2D1329}" sibTransId="{89373CF5-875F-43BC-9FF1-0B8985393849}"/>
    <dgm:cxn modelId="{420240B2-708C-440F-9546-C8861BBA3B54}" type="presOf" srcId="{89373CF5-875F-43BC-9FF1-0B8985393849}" destId="{3F9BB5E4-FBBA-4180-9A88-64D497956C00}" srcOrd="0" destOrd="0" presId="urn:microsoft.com/office/officeart/2008/layout/VerticalCurvedList"/>
    <dgm:cxn modelId="{C16CC0CE-8341-4F1E-8378-F87FF980D258}" srcId="{5449DED8-59E6-4558-B829-07A6CA09FB75}" destId="{62E128B0-9AEC-4B4D-8300-E05B2C953353}" srcOrd="3" destOrd="0" parTransId="{27749219-3D41-4CD8-949B-DF3BF440AC39}" sibTransId="{F87DF682-5C0F-4DDF-B1AB-ADF0B681856D}"/>
    <dgm:cxn modelId="{E8215AE6-7FD6-427E-9545-5246B58F8612}" srcId="{5449DED8-59E6-4558-B829-07A6CA09FB75}" destId="{BF74CEDD-0AA6-4C47-85F7-1A941305D59D}" srcOrd="2" destOrd="0" parTransId="{C7814914-0F97-4149-B833-11556B0BB3A9}" sibTransId="{94C6A361-2A0A-4437-B0C2-1A92BD5276F3}"/>
    <dgm:cxn modelId="{3206339C-7CF9-47FF-A71E-E2435CA4124D}" type="presParOf" srcId="{8585ECB0-05F2-4056-B6EE-CEADD67C741C}" destId="{13AEF5E9-15D7-43EF-8AFE-3153D453E451}" srcOrd="0" destOrd="0" presId="urn:microsoft.com/office/officeart/2008/layout/VerticalCurvedList"/>
    <dgm:cxn modelId="{0EAD345E-D71C-4E0F-8F62-F2D8F522711B}" type="presParOf" srcId="{13AEF5E9-15D7-43EF-8AFE-3153D453E451}" destId="{1530DD08-2669-4410-889E-0906CFD747B9}" srcOrd="0" destOrd="0" presId="urn:microsoft.com/office/officeart/2008/layout/VerticalCurvedList"/>
    <dgm:cxn modelId="{7827EF54-DCC7-4183-B0B0-9773BE150823}" type="presParOf" srcId="{1530DD08-2669-4410-889E-0906CFD747B9}" destId="{1C025927-749D-47C9-AA7D-C0487D44D729}" srcOrd="0" destOrd="0" presId="urn:microsoft.com/office/officeart/2008/layout/VerticalCurvedList"/>
    <dgm:cxn modelId="{5C0E4C6B-DA98-4D65-8EB4-EBE3D28B79E8}" type="presParOf" srcId="{1530DD08-2669-4410-889E-0906CFD747B9}" destId="{3F9BB5E4-FBBA-4180-9A88-64D497956C00}" srcOrd="1" destOrd="0" presId="urn:microsoft.com/office/officeart/2008/layout/VerticalCurvedList"/>
    <dgm:cxn modelId="{E6D34FE9-8832-45C3-9EAC-AC47A894EC6F}" type="presParOf" srcId="{1530DD08-2669-4410-889E-0906CFD747B9}" destId="{540715AB-8187-45C1-9692-C63A34101667}" srcOrd="2" destOrd="0" presId="urn:microsoft.com/office/officeart/2008/layout/VerticalCurvedList"/>
    <dgm:cxn modelId="{C8E39133-63BB-421E-A04D-FA388836DB46}" type="presParOf" srcId="{1530DD08-2669-4410-889E-0906CFD747B9}" destId="{2B43E24C-47AF-4935-99E2-B18D2558F52F}" srcOrd="3" destOrd="0" presId="urn:microsoft.com/office/officeart/2008/layout/VerticalCurvedList"/>
    <dgm:cxn modelId="{5DC994B9-2DBC-452C-952E-EFF81B3ACCD1}" type="presParOf" srcId="{13AEF5E9-15D7-43EF-8AFE-3153D453E451}" destId="{040F45B5-03E7-4853-824A-20C9379C88B9}" srcOrd="1" destOrd="0" presId="urn:microsoft.com/office/officeart/2008/layout/VerticalCurvedList"/>
    <dgm:cxn modelId="{F719EDC1-7848-4A52-98CD-C88B7CEFB97F}" type="presParOf" srcId="{13AEF5E9-15D7-43EF-8AFE-3153D453E451}" destId="{F95643A7-4529-4BA4-B996-7C4242566B55}" srcOrd="2" destOrd="0" presId="urn:microsoft.com/office/officeart/2008/layout/VerticalCurvedList"/>
    <dgm:cxn modelId="{9A583D88-0933-4B8F-A154-61A8B0D6F495}" type="presParOf" srcId="{F95643A7-4529-4BA4-B996-7C4242566B55}" destId="{5D56D236-ED51-4478-8446-674E3B1232B5}" srcOrd="0" destOrd="0" presId="urn:microsoft.com/office/officeart/2008/layout/VerticalCurvedList"/>
    <dgm:cxn modelId="{167E3B62-4D89-453D-AACA-8316FE39C9DE}" type="presParOf" srcId="{13AEF5E9-15D7-43EF-8AFE-3153D453E451}" destId="{24228E53-0A23-48E1-AE12-371EE8BD9E00}" srcOrd="3" destOrd="0" presId="urn:microsoft.com/office/officeart/2008/layout/VerticalCurvedList"/>
    <dgm:cxn modelId="{7C3D3B1C-E95C-4E0D-8B38-175DD3285EE9}" type="presParOf" srcId="{13AEF5E9-15D7-43EF-8AFE-3153D453E451}" destId="{B39503E0-EABA-436D-B77B-22381E9BBE72}" srcOrd="4" destOrd="0" presId="urn:microsoft.com/office/officeart/2008/layout/VerticalCurvedList"/>
    <dgm:cxn modelId="{6F13707D-6A9C-43FE-9FB6-09ACA4736B37}" type="presParOf" srcId="{B39503E0-EABA-436D-B77B-22381E9BBE72}" destId="{78A6DF64-9399-4AEF-BC93-EBBDA8EE05BE}" srcOrd="0" destOrd="0" presId="urn:microsoft.com/office/officeart/2008/layout/VerticalCurvedList"/>
    <dgm:cxn modelId="{E70BF198-4E40-4B26-9D53-B5FF04979E05}" type="presParOf" srcId="{13AEF5E9-15D7-43EF-8AFE-3153D453E451}" destId="{5FF7F7D2-75EE-4E20-AB7A-D587C903AA0F}" srcOrd="5" destOrd="0" presId="urn:microsoft.com/office/officeart/2008/layout/VerticalCurvedList"/>
    <dgm:cxn modelId="{62E3A807-ED70-42E2-8E1E-E62F2B359D2F}" type="presParOf" srcId="{13AEF5E9-15D7-43EF-8AFE-3153D453E451}" destId="{BA0AE479-04EB-4AB2-8198-36E5C4C81A9E}" srcOrd="6" destOrd="0" presId="urn:microsoft.com/office/officeart/2008/layout/VerticalCurvedList"/>
    <dgm:cxn modelId="{CE9C864D-9D99-483E-ABA7-261753B002F3}" type="presParOf" srcId="{BA0AE479-04EB-4AB2-8198-36E5C4C81A9E}" destId="{8D89F175-F9B7-455A-85C4-A7BCD3CE2F06}" srcOrd="0" destOrd="0" presId="urn:microsoft.com/office/officeart/2008/layout/VerticalCurvedList"/>
    <dgm:cxn modelId="{AEF86744-6DB0-43A4-840A-BFA2CB55DF2B}" type="presParOf" srcId="{13AEF5E9-15D7-43EF-8AFE-3153D453E451}" destId="{9A7FE338-A7FF-414F-B2BB-FDB7598F00A4}" srcOrd="7" destOrd="0" presId="urn:microsoft.com/office/officeart/2008/layout/VerticalCurvedList"/>
    <dgm:cxn modelId="{39ACFF27-3108-44AC-A5A9-444D9C071E64}" type="presParOf" srcId="{13AEF5E9-15D7-43EF-8AFE-3153D453E451}" destId="{F2FA1126-DFFF-41BD-8784-99AD704112EB}" srcOrd="8" destOrd="0" presId="urn:microsoft.com/office/officeart/2008/layout/VerticalCurvedList"/>
    <dgm:cxn modelId="{BC010A53-55D3-46FD-B72D-1CE2FC02E38C}" type="presParOf" srcId="{F2FA1126-DFFF-41BD-8784-99AD704112EB}" destId="{DD761E0D-8210-47A1-867B-454D6E137D6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BB5E4-FBBA-4180-9A88-64D497956C00}">
      <dsp:nvSpPr>
        <dsp:cNvPr id="0" name=""/>
        <dsp:cNvSpPr/>
      </dsp:nvSpPr>
      <dsp:spPr>
        <a:xfrm>
          <a:off x="-3638827" y="-559145"/>
          <a:ext cx="4337740" cy="4337740"/>
        </a:xfrm>
        <a:prstGeom prst="blockArc">
          <a:avLst>
            <a:gd name="adj1" fmla="val 18900000"/>
            <a:gd name="adj2" fmla="val 2700000"/>
            <a:gd name="adj3" fmla="val 49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0F45B5-03E7-4853-824A-20C9379C88B9}">
      <dsp:nvSpPr>
        <dsp:cNvPr id="0" name=""/>
        <dsp:cNvSpPr/>
      </dsp:nvSpPr>
      <dsp:spPr>
        <a:xfrm>
          <a:off x="366378" y="247511"/>
          <a:ext cx="9126298" cy="495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12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latin typeface="Aptos" panose="020B0004020202020204" pitchFamily="34" charset="0"/>
            </a:rPr>
            <a:t>Avoid taxpayer funds going to companies headquartered in foreign adversarial countries</a:t>
          </a:r>
        </a:p>
      </dsp:txBody>
      <dsp:txXfrm>
        <a:off x="366378" y="247511"/>
        <a:ext cx="9126298" cy="495280"/>
      </dsp:txXfrm>
    </dsp:sp>
    <dsp:sp modelId="{5D56D236-ED51-4478-8446-674E3B1232B5}">
      <dsp:nvSpPr>
        <dsp:cNvPr id="0" name=""/>
        <dsp:cNvSpPr/>
      </dsp:nvSpPr>
      <dsp:spPr>
        <a:xfrm>
          <a:off x="56828" y="185601"/>
          <a:ext cx="619100" cy="6191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228E53-0A23-48E1-AE12-371EE8BD9E00}">
      <dsp:nvSpPr>
        <dsp:cNvPr id="0" name=""/>
        <dsp:cNvSpPr/>
      </dsp:nvSpPr>
      <dsp:spPr>
        <a:xfrm>
          <a:off x="650333" y="990560"/>
          <a:ext cx="8842343" cy="495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12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latin typeface="Aptos" panose="020B0004020202020204" pitchFamily="34" charset="0"/>
            </a:rPr>
            <a:t>Decrease utilization of energy tax credits to offset cost of other tax priorities </a:t>
          </a:r>
        </a:p>
      </dsp:txBody>
      <dsp:txXfrm>
        <a:off x="650333" y="990560"/>
        <a:ext cx="8842343" cy="495280"/>
      </dsp:txXfrm>
    </dsp:sp>
    <dsp:sp modelId="{78A6DF64-9399-4AEF-BC93-EBBDA8EE05BE}">
      <dsp:nvSpPr>
        <dsp:cNvPr id="0" name=""/>
        <dsp:cNvSpPr/>
      </dsp:nvSpPr>
      <dsp:spPr>
        <a:xfrm>
          <a:off x="340783" y="928650"/>
          <a:ext cx="619100" cy="6191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F7F7D2-75EE-4E20-AB7A-D587C903AA0F}">
      <dsp:nvSpPr>
        <dsp:cNvPr id="0" name=""/>
        <dsp:cNvSpPr/>
      </dsp:nvSpPr>
      <dsp:spPr>
        <a:xfrm>
          <a:off x="650333" y="1733609"/>
          <a:ext cx="8842343" cy="495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12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latin typeface="Aptos" panose="020B0004020202020204" pitchFamily="34" charset="0"/>
            </a:rPr>
            <a:t>Increase U.S. supply chain control and competitiveness</a:t>
          </a:r>
        </a:p>
      </dsp:txBody>
      <dsp:txXfrm>
        <a:off x="650333" y="1733609"/>
        <a:ext cx="8842343" cy="495280"/>
      </dsp:txXfrm>
    </dsp:sp>
    <dsp:sp modelId="{8D89F175-F9B7-455A-85C4-A7BCD3CE2F06}">
      <dsp:nvSpPr>
        <dsp:cNvPr id="0" name=""/>
        <dsp:cNvSpPr/>
      </dsp:nvSpPr>
      <dsp:spPr>
        <a:xfrm>
          <a:off x="310516" y="1641029"/>
          <a:ext cx="619100" cy="6191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7FE338-A7FF-414F-B2BB-FDB7598F00A4}">
      <dsp:nvSpPr>
        <dsp:cNvPr id="0" name=""/>
        <dsp:cNvSpPr/>
      </dsp:nvSpPr>
      <dsp:spPr>
        <a:xfrm>
          <a:off x="366378" y="2476658"/>
          <a:ext cx="9126298" cy="495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12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latin typeface="Aptos" panose="020B0004020202020204" pitchFamily="34" charset="0"/>
            </a:rPr>
            <a:t>In some cases, bad faith attack on clean energy industry</a:t>
          </a:r>
        </a:p>
      </dsp:txBody>
      <dsp:txXfrm>
        <a:off x="366378" y="2476658"/>
        <a:ext cx="9126298" cy="495280"/>
      </dsp:txXfrm>
    </dsp:sp>
    <dsp:sp modelId="{DD761E0D-8210-47A1-867B-454D6E137D65}">
      <dsp:nvSpPr>
        <dsp:cNvPr id="0" name=""/>
        <dsp:cNvSpPr/>
      </dsp:nvSpPr>
      <dsp:spPr>
        <a:xfrm>
          <a:off x="56828" y="2414748"/>
          <a:ext cx="619100" cy="6191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BBDA03-2E70-B755-3398-3C3BA70F3E8E}"/>
              </a:ext>
            </a:extLst>
          </p:cNvPr>
          <p:cNvSpPr>
            <a:spLocks noGrp="1"/>
          </p:cNvSpPr>
          <p:nvPr>
            <p:ph type="hdr" sz="quarter"/>
          </p:nvPr>
        </p:nvSpPr>
        <p:spPr>
          <a:xfrm>
            <a:off x="0" y="0"/>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608A52DB-5EE3-9691-520A-D8A32FFEE450}"/>
              </a:ext>
            </a:extLst>
          </p:cNvPr>
          <p:cNvSpPr>
            <a:spLocks noGrp="1"/>
          </p:cNvSpPr>
          <p:nvPr>
            <p:ph type="dt" sz="quarter" idx="1"/>
          </p:nvPr>
        </p:nvSpPr>
        <p:spPr>
          <a:xfrm>
            <a:off x="5438458" y="0"/>
            <a:ext cx="4160520" cy="367030"/>
          </a:xfrm>
          <a:prstGeom prst="rect">
            <a:avLst/>
          </a:prstGeom>
        </p:spPr>
        <p:txBody>
          <a:bodyPr vert="horz" lIns="96661" tIns="48331" rIns="96661" bIns="48331" rtlCol="0"/>
          <a:lstStyle>
            <a:lvl1pPr algn="r">
              <a:defRPr sz="1300"/>
            </a:lvl1pPr>
          </a:lstStyle>
          <a:p>
            <a:fld id="{552E6FE2-9D61-6744-AD03-5E6AF6575986}" type="datetimeFigureOut">
              <a:rPr lang="en-US" smtClean="0"/>
              <a:t>5/30/2025</a:t>
            </a:fld>
            <a:endParaRPr lang="en-US"/>
          </a:p>
        </p:txBody>
      </p:sp>
      <p:sp>
        <p:nvSpPr>
          <p:cNvPr id="4" name="Footer Placeholder 3">
            <a:extLst>
              <a:ext uri="{FF2B5EF4-FFF2-40B4-BE49-F238E27FC236}">
                <a16:creationId xmlns:a16="http://schemas.microsoft.com/office/drawing/2014/main" id="{705A0AFC-1199-7FD8-DC77-ACE7EE31935A}"/>
              </a:ext>
            </a:extLst>
          </p:cNvPr>
          <p:cNvSpPr>
            <a:spLocks noGrp="1"/>
          </p:cNvSpPr>
          <p:nvPr>
            <p:ph type="ftr" sz="quarter" idx="2"/>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FFF84490-547B-9028-4D78-1AAAE5837FE8}"/>
              </a:ext>
            </a:extLst>
          </p:cNvPr>
          <p:cNvSpPr>
            <a:spLocks noGrp="1"/>
          </p:cNvSpPr>
          <p:nvPr>
            <p:ph type="sldNum" sz="quarter" idx="3"/>
          </p:nvPr>
        </p:nvSpPr>
        <p:spPr>
          <a:xfrm>
            <a:off x="5438458" y="6948171"/>
            <a:ext cx="4160520" cy="367029"/>
          </a:xfrm>
          <a:prstGeom prst="rect">
            <a:avLst/>
          </a:prstGeom>
        </p:spPr>
        <p:txBody>
          <a:bodyPr vert="horz" lIns="96661" tIns="48331" rIns="96661" bIns="48331" rtlCol="0" anchor="b"/>
          <a:lstStyle>
            <a:lvl1pPr algn="r">
              <a:defRPr sz="1300"/>
            </a:lvl1pPr>
          </a:lstStyle>
          <a:p>
            <a:fld id="{0E2B345D-E504-714B-AB16-55A33604D23A}" type="slidenum">
              <a:rPr lang="en-US" smtClean="0"/>
              <a:t>‹#›</a:t>
            </a:fld>
            <a:endParaRPr lang="en-US"/>
          </a:p>
        </p:txBody>
      </p:sp>
    </p:spTree>
    <p:extLst>
      <p:ext uri="{BB962C8B-B14F-4D97-AF65-F5344CB8AC3E}">
        <p14:creationId xmlns:p14="http://schemas.microsoft.com/office/powerpoint/2010/main" val="135525183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8458" y="0"/>
            <a:ext cx="4160520" cy="367030"/>
          </a:xfrm>
          <a:prstGeom prst="rect">
            <a:avLst/>
          </a:prstGeom>
        </p:spPr>
        <p:txBody>
          <a:bodyPr vert="horz" lIns="96661" tIns="48331" rIns="96661" bIns="48331" rtlCol="0"/>
          <a:lstStyle>
            <a:lvl1pPr algn="r">
              <a:defRPr sz="1300"/>
            </a:lvl1pPr>
          </a:lstStyle>
          <a:p>
            <a:fld id="{2B0B9CAE-7D08-EA49-976E-2B1B6A84CA8E}" type="datetimeFigureOut">
              <a:rPr lang="en-US" smtClean="0"/>
              <a:t>5/30/2025</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3520440"/>
            <a:ext cx="7680960" cy="288036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8458" y="6948171"/>
            <a:ext cx="4160520" cy="367029"/>
          </a:xfrm>
          <a:prstGeom prst="rect">
            <a:avLst/>
          </a:prstGeom>
        </p:spPr>
        <p:txBody>
          <a:bodyPr vert="horz" lIns="96661" tIns="48331" rIns="96661" bIns="48331" rtlCol="0" anchor="b"/>
          <a:lstStyle>
            <a:lvl1pPr algn="r">
              <a:defRPr sz="1300"/>
            </a:lvl1pPr>
          </a:lstStyle>
          <a:p>
            <a:fld id="{E2CADFD7-6143-4A41-8D65-880E4DA1CD0B}" type="slidenum">
              <a:rPr lang="en-US" smtClean="0"/>
              <a:t>‹#›</a:t>
            </a:fld>
            <a:endParaRPr lang="en-US"/>
          </a:p>
        </p:txBody>
      </p:sp>
    </p:spTree>
    <p:extLst>
      <p:ext uri="{BB962C8B-B14F-4D97-AF65-F5344CB8AC3E}">
        <p14:creationId xmlns:p14="http://schemas.microsoft.com/office/powerpoint/2010/main" val="412293472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1EECCED3-2FCB-47C3-A9B9-27171361678C}" type="slidenum">
              <a:rPr lang="en-US">
                <a:solidFill>
                  <a:prstClr val="black"/>
                </a:solidFill>
                <a:latin typeface="Calibri" panose="020F0502020204030204"/>
              </a:rPr>
              <a:pPr defTabSz="966612">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917717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1E7E1-CD82-13B0-8BC8-9F3E8D0930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3B3AF4-F432-A7FB-4896-FFF048C636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8FBA49-F57E-CC80-26C8-04A7BC2B44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90E142-12E5-759F-52A7-69837BE8E9CF}"/>
              </a:ext>
            </a:extLst>
          </p:cNvPr>
          <p:cNvSpPr>
            <a:spLocks noGrp="1"/>
          </p:cNvSpPr>
          <p:nvPr>
            <p:ph type="sldNum" sz="quarter" idx="5"/>
          </p:nvPr>
        </p:nvSpPr>
        <p:spPr/>
        <p:txBody>
          <a:bodyPr/>
          <a:lstStyle/>
          <a:p>
            <a:pPr defTabSz="966612">
              <a:defRPr/>
            </a:pPr>
            <a:fld id="{1EECCED3-2FCB-47C3-A9B9-27171361678C}" type="slidenum">
              <a:rPr lang="en-US">
                <a:solidFill>
                  <a:prstClr val="black"/>
                </a:solidFill>
                <a:latin typeface="Calibri" panose="020F0502020204030204"/>
              </a:rPr>
              <a:pPr defTabSz="966612">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42345731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E110-BAB2-8B4A-D866-54F4B1BB6626}"/>
              </a:ext>
            </a:extLst>
          </p:cNvPr>
          <p:cNvSpPr>
            <a:spLocks noGrp="1"/>
          </p:cNvSpPr>
          <p:nvPr>
            <p:ph type="ctrTitle"/>
          </p:nvPr>
        </p:nvSpPr>
        <p:spPr>
          <a:xfrm>
            <a:off x="1524000" y="1122363"/>
            <a:ext cx="6769100" cy="23876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5978518-0A2F-6858-F2E7-230B58502CE7}"/>
              </a:ext>
            </a:extLst>
          </p:cNvPr>
          <p:cNvSpPr>
            <a:spLocks noGrp="1"/>
          </p:cNvSpPr>
          <p:nvPr>
            <p:ph type="subTitle" idx="1"/>
          </p:nvPr>
        </p:nvSpPr>
        <p:spPr>
          <a:xfrm>
            <a:off x="1524000" y="4407950"/>
            <a:ext cx="6769100" cy="721989"/>
          </a:xfrm>
        </p:spPr>
        <p:txBody>
          <a:bodyPr/>
          <a:lstStyle>
            <a:lvl1pPr marL="0" indent="0" algn="l">
              <a:buNone/>
              <a:defRPr sz="2400">
                <a:solidFill>
                  <a:schemeClr val="bg2">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4">
            <a:extLst>
              <a:ext uri="{FF2B5EF4-FFF2-40B4-BE49-F238E27FC236}">
                <a16:creationId xmlns:a16="http://schemas.microsoft.com/office/drawing/2014/main" id="{EAA81830-2EB2-B221-A5AE-007E17D70440}"/>
              </a:ext>
            </a:extLst>
          </p:cNvPr>
          <p:cNvSpPr>
            <a:spLocks noGrp="1"/>
          </p:cNvSpPr>
          <p:nvPr>
            <p:ph type="sldNum" sz="quarter" idx="11"/>
          </p:nvPr>
        </p:nvSpPr>
        <p:spPr/>
        <p:txBody>
          <a:bodyPr/>
          <a:lstStyle/>
          <a:p>
            <a:fld id="{ECEABA9C-3BD8-484B-B9CF-997D0E995AAF}" type="slidenum">
              <a:rPr lang="en-US" smtClean="0"/>
              <a:pPr/>
              <a:t>‹#›</a:t>
            </a:fld>
            <a:endParaRPr lang="en-US"/>
          </a:p>
        </p:txBody>
      </p:sp>
    </p:spTree>
    <p:extLst>
      <p:ext uri="{BB962C8B-B14F-4D97-AF65-F5344CB8AC3E}">
        <p14:creationId xmlns:p14="http://schemas.microsoft.com/office/powerpoint/2010/main" val="931229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D8D7FF09-13F8-0FED-4A0B-656FABD17D47}"/>
              </a:ext>
            </a:extLst>
          </p:cNvPr>
          <p:cNvSpPr>
            <a:spLocks noGrp="1"/>
          </p:cNvSpPr>
          <p:nvPr>
            <p:ph type="body" sz="quarter" idx="10"/>
          </p:nvPr>
        </p:nvSpPr>
        <p:spPr>
          <a:xfrm>
            <a:off x="838200" y="2171700"/>
            <a:ext cx="7620000" cy="3460474"/>
          </a:xfrm>
          <a:solidFill>
            <a:schemeClr val="bg1"/>
          </a:solidFill>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4">
            <a:extLst>
              <a:ext uri="{FF2B5EF4-FFF2-40B4-BE49-F238E27FC236}">
                <a16:creationId xmlns:a16="http://schemas.microsoft.com/office/drawing/2014/main" id="{631DC05D-BC5E-FF3D-9D27-56342CEE7CA1}"/>
              </a:ext>
            </a:extLst>
          </p:cNvPr>
          <p:cNvSpPr>
            <a:spLocks noGrp="1"/>
          </p:cNvSpPr>
          <p:nvPr>
            <p:ph type="title"/>
          </p:nvPr>
        </p:nvSpPr>
        <p:spPr>
          <a:xfrm>
            <a:off x="838200" y="800100"/>
            <a:ext cx="7620000" cy="890588"/>
          </a:xfrm>
        </p:spPr>
        <p:txBody>
          <a:bodyPr/>
          <a:lstStyle/>
          <a:p>
            <a:r>
              <a:rPr lang="en-US"/>
              <a:t>Click to edit Master title style</a:t>
            </a:r>
          </a:p>
        </p:txBody>
      </p:sp>
    </p:spTree>
    <p:extLst>
      <p:ext uri="{BB962C8B-B14F-4D97-AF65-F5344CB8AC3E}">
        <p14:creationId xmlns:p14="http://schemas.microsoft.com/office/powerpoint/2010/main" val="609406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4">
            <a:extLst>
              <a:ext uri="{FF2B5EF4-FFF2-40B4-BE49-F238E27FC236}">
                <a16:creationId xmlns:a16="http://schemas.microsoft.com/office/drawing/2014/main" id="{631DC05D-BC5E-FF3D-9D27-56342CEE7CA1}"/>
              </a:ext>
            </a:extLst>
          </p:cNvPr>
          <p:cNvSpPr>
            <a:spLocks noGrp="1"/>
          </p:cNvSpPr>
          <p:nvPr>
            <p:ph type="title"/>
          </p:nvPr>
        </p:nvSpPr>
        <p:spPr>
          <a:xfrm>
            <a:off x="838200" y="800100"/>
            <a:ext cx="7620000" cy="890588"/>
          </a:xfrm>
        </p:spPr>
        <p:txBody>
          <a:bodyPr/>
          <a:lstStyle/>
          <a:p>
            <a:r>
              <a:rPr lang="en-US"/>
              <a:t>Click to edit Master title style</a:t>
            </a:r>
          </a:p>
        </p:txBody>
      </p:sp>
      <p:sp>
        <p:nvSpPr>
          <p:cNvPr id="5" name="Chart Placeholder 4">
            <a:extLst>
              <a:ext uri="{FF2B5EF4-FFF2-40B4-BE49-F238E27FC236}">
                <a16:creationId xmlns:a16="http://schemas.microsoft.com/office/drawing/2014/main" id="{BA8AE8B8-45D5-0074-0A35-ADFEEB2C79A3}"/>
              </a:ext>
            </a:extLst>
          </p:cNvPr>
          <p:cNvSpPr>
            <a:spLocks noGrp="1"/>
          </p:cNvSpPr>
          <p:nvPr>
            <p:ph type="chart" sz="quarter" idx="10"/>
          </p:nvPr>
        </p:nvSpPr>
        <p:spPr>
          <a:xfrm>
            <a:off x="838200" y="1906588"/>
            <a:ext cx="10629900" cy="3548062"/>
          </a:xfrm>
        </p:spPr>
        <p:txBody>
          <a:bodyPr/>
          <a:lstStyle/>
          <a:p>
            <a:endParaRPr lang="en-US"/>
          </a:p>
        </p:txBody>
      </p:sp>
    </p:spTree>
    <p:extLst>
      <p:ext uri="{BB962C8B-B14F-4D97-AF65-F5344CB8AC3E}">
        <p14:creationId xmlns:p14="http://schemas.microsoft.com/office/powerpoint/2010/main" val="102072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502A48F1-0327-398B-F1E6-0D6FFFD3E66B}"/>
              </a:ext>
            </a:extLst>
          </p:cNvPr>
          <p:cNvSpPr>
            <a:spLocks noGrp="1"/>
          </p:cNvSpPr>
          <p:nvPr>
            <p:ph type="body" sz="quarter" idx="10"/>
          </p:nvPr>
        </p:nvSpPr>
        <p:spPr>
          <a:xfrm>
            <a:off x="838200" y="2171700"/>
            <a:ext cx="4937637" cy="3473726"/>
          </a:xfrm>
          <a:solidFill>
            <a:schemeClr val="bg1"/>
          </a:solidFill>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4">
            <a:extLst>
              <a:ext uri="{FF2B5EF4-FFF2-40B4-BE49-F238E27FC236}">
                <a16:creationId xmlns:a16="http://schemas.microsoft.com/office/drawing/2014/main" id="{DC3FD559-8E50-4CE3-7354-B86DB9626C45}"/>
              </a:ext>
            </a:extLst>
          </p:cNvPr>
          <p:cNvSpPr>
            <a:spLocks noGrp="1"/>
          </p:cNvSpPr>
          <p:nvPr>
            <p:ph type="title"/>
          </p:nvPr>
        </p:nvSpPr>
        <p:spPr>
          <a:xfrm>
            <a:off x="838200" y="800100"/>
            <a:ext cx="7620000" cy="890588"/>
          </a:xfrm>
        </p:spPr>
        <p:txBody>
          <a:bodyPr/>
          <a:lstStyle/>
          <a:p>
            <a:r>
              <a:rPr lang="en-US"/>
              <a:t>Click to edit Master title style</a:t>
            </a:r>
          </a:p>
        </p:txBody>
      </p:sp>
      <p:sp>
        <p:nvSpPr>
          <p:cNvPr id="5" name="Chart Placeholder 4">
            <a:extLst>
              <a:ext uri="{FF2B5EF4-FFF2-40B4-BE49-F238E27FC236}">
                <a16:creationId xmlns:a16="http://schemas.microsoft.com/office/drawing/2014/main" id="{72659984-A718-14A0-7C96-1737C3E2A9E5}"/>
              </a:ext>
            </a:extLst>
          </p:cNvPr>
          <p:cNvSpPr>
            <a:spLocks noGrp="1"/>
          </p:cNvSpPr>
          <p:nvPr>
            <p:ph type="chart" sz="quarter" idx="11"/>
          </p:nvPr>
        </p:nvSpPr>
        <p:spPr>
          <a:xfrm>
            <a:off x="6096000" y="2171700"/>
            <a:ext cx="5527729" cy="3473726"/>
          </a:xfrm>
        </p:spPr>
        <p:txBody>
          <a:bodyPr/>
          <a:lstStyle/>
          <a:p>
            <a:endParaRPr lang="en-US"/>
          </a:p>
        </p:txBody>
      </p:sp>
    </p:spTree>
    <p:extLst>
      <p:ext uri="{BB962C8B-B14F-4D97-AF65-F5344CB8AC3E}">
        <p14:creationId xmlns:p14="http://schemas.microsoft.com/office/powerpoint/2010/main" val="995758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502A48F1-0327-398B-F1E6-0D6FFFD3E66B}"/>
              </a:ext>
            </a:extLst>
          </p:cNvPr>
          <p:cNvSpPr>
            <a:spLocks noGrp="1"/>
          </p:cNvSpPr>
          <p:nvPr>
            <p:ph type="body" sz="quarter" idx="10"/>
          </p:nvPr>
        </p:nvSpPr>
        <p:spPr>
          <a:xfrm>
            <a:off x="838200" y="2171700"/>
            <a:ext cx="4937637" cy="3473726"/>
          </a:xfrm>
          <a:solidFill>
            <a:schemeClr val="bg1"/>
          </a:solidFill>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4">
            <a:extLst>
              <a:ext uri="{FF2B5EF4-FFF2-40B4-BE49-F238E27FC236}">
                <a16:creationId xmlns:a16="http://schemas.microsoft.com/office/drawing/2014/main" id="{DC3FD559-8E50-4CE3-7354-B86DB9626C45}"/>
              </a:ext>
            </a:extLst>
          </p:cNvPr>
          <p:cNvSpPr>
            <a:spLocks noGrp="1"/>
          </p:cNvSpPr>
          <p:nvPr>
            <p:ph type="title"/>
          </p:nvPr>
        </p:nvSpPr>
        <p:spPr>
          <a:xfrm>
            <a:off x="838200" y="800100"/>
            <a:ext cx="7620000" cy="890588"/>
          </a:xfrm>
        </p:spPr>
        <p:txBody>
          <a:bodyPr/>
          <a:lstStyle/>
          <a:p>
            <a:r>
              <a:rPr lang="en-US"/>
              <a:t>Click to edit Master title style</a:t>
            </a:r>
          </a:p>
        </p:txBody>
      </p:sp>
      <p:sp>
        <p:nvSpPr>
          <p:cNvPr id="7" name="Picture Placeholder 5">
            <a:extLst>
              <a:ext uri="{FF2B5EF4-FFF2-40B4-BE49-F238E27FC236}">
                <a16:creationId xmlns:a16="http://schemas.microsoft.com/office/drawing/2014/main" id="{745B5E92-3096-6125-E2B0-0AD1DD5656F8}"/>
              </a:ext>
            </a:extLst>
          </p:cNvPr>
          <p:cNvSpPr>
            <a:spLocks noGrp="1"/>
          </p:cNvSpPr>
          <p:nvPr>
            <p:ph type="pic" sz="quarter" idx="12"/>
          </p:nvPr>
        </p:nvSpPr>
        <p:spPr>
          <a:xfrm>
            <a:off x="6095999" y="2171700"/>
            <a:ext cx="5527729" cy="3221710"/>
          </a:xfrm>
        </p:spPr>
        <p:txBody>
          <a:bodyPr/>
          <a:lstStyle/>
          <a:p>
            <a:endParaRPr lang="en-US"/>
          </a:p>
        </p:txBody>
      </p:sp>
    </p:spTree>
    <p:extLst>
      <p:ext uri="{BB962C8B-B14F-4D97-AF65-F5344CB8AC3E}">
        <p14:creationId xmlns:p14="http://schemas.microsoft.com/office/powerpoint/2010/main" val="1509101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greenhydro_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502A48F1-0327-398B-F1E6-0D6FFFD3E66B}"/>
              </a:ext>
            </a:extLst>
          </p:cNvPr>
          <p:cNvSpPr>
            <a:spLocks noGrp="1"/>
          </p:cNvSpPr>
          <p:nvPr>
            <p:ph type="body" sz="quarter" idx="10"/>
          </p:nvPr>
        </p:nvSpPr>
        <p:spPr>
          <a:xfrm>
            <a:off x="838200" y="2171700"/>
            <a:ext cx="7620000" cy="3886200"/>
          </a:xfrm>
          <a:solidFill>
            <a:schemeClr val="bg1"/>
          </a:solidFill>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4">
            <a:extLst>
              <a:ext uri="{FF2B5EF4-FFF2-40B4-BE49-F238E27FC236}">
                <a16:creationId xmlns:a16="http://schemas.microsoft.com/office/drawing/2014/main" id="{DC3FD559-8E50-4CE3-7354-B86DB9626C45}"/>
              </a:ext>
            </a:extLst>
          </p:cNvPr>
          <p:cNvSpPr>
            <a:spLocks noGrp="1"/>
          </p:cNvSpPr>
          <p:nvPr>
            <p:ph type="title"/>
          </p:nvPr>
        </p:nvSpPr>
        <p:spPr>
          <a:xfrm>
            <a:off x="838200" y="800100"/>
            <a:ext cx="7620000" cy="890588"/>
          </a:xfrm>
        </p:spPr>
        <p:txBody>
          <a:bodyPr/>
          <a:lstStyle/>
          <a:p>
            <a:r>
              <a:rPr lang="en-US"/>
              <a:t>Click to edit Master title style</a:t>
            </a:r>
          </a:p>
        </p:txBody>
      </p:sp>
      <p:sp>
        <p:nvSpPr>
          <p:cNvPr id="4" name="Rectangle 3">
            <a:extLst>
              <a:ext uri="{FF2B5EF4-FFF2-40B4-BE49-F238E27FC236}">
                <a16:creationId xmlns:a16="http://schemas.microsoft.com/office/drawing/2014/main" id="{1E127235-B3AB-78C6-FFDF-64EDA7845ECE}"/>
              </a:ext>
            </a:extLst>
          </p:cNvPr>
          <p:cNvSpPr/>
          <p:nvPr userDrawn="1"/>
        </p:nvSpPr>
        <p:spPr>
          <a:xfrm>
            <a:off x="8878959" y="2171700"/>
            <a:ext cx="2703444" cy="38862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23767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E110-BAB2-8B4A-D866-54F4B1BB6626}"/>
              </a:ext>
            </a:extLst>
          </p:cNvPr>
          <p:cNvSpPr>
            <a:spLocks noGrp="1"/>
          </p:cNvSpPr>
          <p:nvPr>
            <p:ph type="ctrTitle"/>
          </p:nvPr>
        </p:nvSpPr>
        <p:spPr>
          <a:xfrm>
            <a:off x="1524001" y="1122363"/>
            <a:ext cx="6769100" cy="23876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5978518-0A2F-6858-F2E7-230B58502CE7}"/>
              </a:ext>
            </a:extLst>
          </p:cNvPr>
          <p:cNvSpPr>
            <a:spLocks noGrp="1"/>
          </p:cNvSpPr>
          <p:nvPr>
            <p:ph type="subTitle" idx="1"/>
          </p:nvPr>
        </p:nvSpPr>
        <p:spPr>
          <a:xfrm>
            <a:off x="1524001" y="3602037"/>
            <a:ext cx="5727700" cy="1655763"/>
          </a:xfr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1753085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E110-BAB2-8B4A-D866-54F4B1BB6626}"/>
              </a:ext>
            </a:extLst>
          </p:cNvPr>
          <p:cNvSpPr>
            <a:spLocks noGrp="1"/>
          </p:cNvSpPr>
          <p:nvPr>
            <p:ph type="ctrTitle"/>
          </p:nvPr>
        </p:nvSpPr>
        <p:spPr>
          <a:xfrm>
            <a:off x="1524001" y="1122363"/>
            <a:ext cx="6769100" cy="23876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5978518-0A2F-6858-F2E7-230B58502CE7}"/>
              </a:ext>
            </a:extLst>
          </p:cNvPr>
          <p:cNvSpPr>
            <a:spLocks noGrp="1"/>
          </p:cNvSpPr>
          <p:nvPr>
            <p:ph type="subTitle" idx="1"/>
          </p:nvPr>
        </p:nvSpPr>
        <p:spPr>
          <a:xfrm>
            <a:off x="1524001" y="3602037"/>
            <a:ext cx="5727700" cy="1655763"/>
          </a:xfr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4081415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6_Title Slide_Stor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E110-BAB2-8B4A-D866-54F4B1BB6626}"/>
              </a:ext>
            </a:extLst>
          </p:cNvPr>
          <p:cNvSpPr>
            <a:spLocks noGrp="1"/>
          </p:cNvSpPr>
          <p:nvPr>
            <p:ph type="ctrTitle"/>
          </p:nvPr>
        </p:nvSpPr>
        <p:spPr>
          <a:xfrm>
            <a:off x="1524001" y="1122363"/>
            <a:ext cx="6769100" cy="23876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5978518-0A2F-6858-F2E7-230B58502CE7}"/>
              </a:ext>
            </a:extLst>
          </p:cNvPr>
          <p:cNvSpPr>
            <a:spLocks noGrp="1"/>
          </p:cNvSpPr>
          <p:nvPr>
            <p:ph type="subTitle" idx="1"/>
          </p:nvPr>
        </p:nvSpPr>
        <p:spPr>
          <a:xfrm>
            <a:off x="1524001" y="3602037"/>
            <a:ext cx="5727700" cy="1655763"/>
          </a:xfr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015181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D8D7FF09-13F8-0FED-4A0B-656FABD17D47}"/>
              </a:ext>
            </a:extLst>
          </p:cNvPr>
          <p:cNvSpPr>
            <a:spLocks noGrp="1"/>
          </p:cNvSpPr>
          <p:nvPr>
            <p:ph type="body" sz="quarter" idx="10"/>
          </p:nvPr>
        </p:nvSpPr>
        <p:spPr>
          <a:xfrm>
            <a:off x="838200" y="2171700"/>
            <a:ext cx="7620000" cy="3460474"/>
          </a:xfrm>
          <a:solidFill>
            <a:schemeClr val="bg1"/>
          </a:solidFill>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4">
            <a:extLst>
              <a:ext uri="{FF2B5EF4-FFF2-40B4-BE49-F238E27FC236}">
                <a16:creationId xmlns:a16="http://schemas.microsoft.com/office/drawing/2014/main" id="{631DC05D-BC5E-FF3D-9D27-56342CEE7CA1}"/>
              </a:ext>
            </a:extLst>
          </p:cNvPr>
          <p:cNvSpPr>
            <a:spLocks noGrp="1"/>
          </p:cNvSpPr>
          <p:nvPr>
            <p:ph type="title"/>
          </p:nvPr>
        </p:nvSpPr>
        <p:spPr>
          <a:xfrm>
            <a:off x="838200" y="800100"/>
            <a:ext cx="7620000" cy="890588"/>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B9408B4A-469C-9E0F-FD63-D9FCE0D9C112}"/>
              </a:ext>
            </a:extLst>
          </p:cNvPr>
          <p:cNvSpPr>
            <a:spLocks noGrp="1"/>
          </p:cNvSpPr>
          <p:nvPr>
            <p:ph type="sldNum" sz="quarter" idx="4"/>
          </p:nvPr>
        </p:nvSpPr>
        <p:spPr>
          <a:xfrm>
            <a:off x="3436190" y="635930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ABA9C-3BD8-484B-B9CF-997D0E995AAF}" type="slidenum">
              <a:rPr lang="en-US" smtClean="0"/>
              <a:pPr/>
              <a:t>‹#›</a:t>
            </a:fld>
            <a:endParaRPr lang="en-US"/>
          </a:p>
        </p:txBody>
      </p:sp>
    </p:spTree>
    <p:extLst>
      <p:ext uri="{BB962C8B-B14F-4D97-AF65-F5344CB8AC3E}">
        <p14:creationId xmlns:p14="http://schemas.microsoft.com/office/powerpoint/2010/main" val="557633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D8D7FF09-13F8-0FED-4A0B-656FABD17D47}"/>
              </a:ext>
            </a:extLst>
          </p:cNvPr>
          <p:cNvSpPr>
            <a:spLocks noGrp="1"/>
          </p:cNvSpPr>
          <p:nvPr>
            <p:ph type="body" sz="quarter" idx="10"/>
          </p:nvPr>
        </p:nvSpPr>
        <p:spPr>
          <a:xfrm>
            <a:off x="838200" y="2171700"/>
            <a:ext cx="7620000" cy="3460474"/>
          </a:xfrm>
          <a:solidFill>
            <a:schemeClr val="bg1"/>
          </a:solidFill>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4">
            <a:extLst>
              <a:ext uri="{FF2B5EF4-FFF2-40B4-BE49-F238E27FC236}">
                <a16:creationId xmlns:a16="http://schemas.microsoft.com/office/drawing/2014/main" id="{631DC05D-BC5E-FF3D-9D27-56342CEE7CA1}"/>
              </a:ext>
            </a:extLst>
          </p:cNvPr>
          <p:cNvSpPr>
            <a:spLocks noGrp="1"/>
          </p:cNvSpPr>
          <p:nvPr>
            <p:ph type="title"/>
          </p:nvPr>
        </p:nvSpPr>
        <p:spPr>
          <a:xfrm>
            <a:off x="838200" y="800100"/>
            <a:ext cx="7620000" cy="890588"/>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B9408B4A-469C-9E0F-FD63-D9FCE0D9C112}"/>
              </a:ext>
            </a:extLst>
          </p:cNvPr>
          <p:cNvSpPr>
            <a:spLocks noGrp="1"/>
          </p:cNvSpPr>
          <p:nvPr>
            <p:ph type="sldNum" sz="quarter" idx="4"/>
          </p:nvPr>
        </p:nvSpPr>
        <p:spPr>
          <a:xfrm>
            <a:off x="3436190" y="635930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ABA9C-3BD8-484B-B9CF-997D0E995AAF}" type="slidenum">
              <a:rPr lang="en-US" smtClean="0"/>
              <a:pPr/>
              <a:t>‹#›</a:t>
            </a:fld>
            <a:endParaRPr lang="en-US"/>
          </a:p>
        </p:txBody>
      </p:sp>
    </p:spTree>
    <p:extLst>
      <p:ext uri="{BB962C8B-B14F-4D97-AF65-F5344CB8AC3E}">
        <p14:creationId xmlns:p14="http://schemas.microsoft.com/office/powerpoint/2010/main" val="2852968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D8D7FF09-13F8-0FED-4A0B-656FABD17D47}"/>
              </a:ext>
            </a:extLst>
          </p:cNvPr>
          <p:cNvSpPr>
            <a:spLocks noGrp="1"/>
          </p:cNvSpPr>
          <p:nvPr>
            <p:ph type="body" sz="quarter" idx="10"/>
          </p:nvPr>
        </p:nvSpPr>
        <p:spPr>
          <a:xfrm>
            <a:off x="838200" y="2171700"/>
            <a:ext cx="7620000" cy="3460474"/>
          </a:xfrm>
          <a:solidFill>
            <a:schemeClr val="bg1"/>
          </a:solidFill>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4">
            <a:extLst>
              <a:ext uri="{FF2B5EF4-FFF2-40B4-BE49-F238E27FC236}">
                <a16:creationId xmlns:a16="http://schemas.microsoft.com/office/drawing/2014/main" id="{631DC05D-BC5E-FF3D-9D27-56342CEE7CA1}"/>
              </a:ext>
            </a:extLst>
          </p:cNvPr>
          <p:cNvSpPr>
            <a:spLocks noGrp="1"/>
          </p:cNvSpPr>
          <p:nvPr>
            <p:ph type="title"/>
          </p:nvPr>
        </p:nvSpPr>
        <p:spPr>
          <a:xfrm>
            <a:off x="838200" y="800100"/>
            <a:ext cx="7620000" cy="890588"/>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EDEE344C-A728-2095-4827-372AAC3B8D57}"/>
              </a:ext>
            </a:extLst>
          </p:cNvPr>
          <p:cNvSpPr>
            <a:spLocks noGrp="1"/>
          </p:cNvSpPr>
          <p:nvPr>
            <p:ph type="sldNum" sz="quarter" idx="4"/>
          </p:nvPr>
        </p:nvSpPr>
        <p:spPr>
          <a:xfrm>
            <a:off x="3436190" y="635930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ABA9C-3BD8-484B-B9CF-997D0E995AAF}" type="slidenum">
              <a:rPr lang="en-US" smtClean="0"/>
              <a:pPr/>
              <a:t>‹#›</a:t>
            </a:fld>
            <a:endParaRPr lang="en-US"/>
          </a:p>
        </p:txBody>
      </p:sp>
    </p:spTree>
    <p:extLst>
      <p:ext uri="{BB962C8B-B14F-4D97-AF65-F5344CB8AC3E}">
        <p14:creationId xmlns:p14="http://schemas.microsoft.com/office/powerpoint/2010/main" val="2993944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4">
            <a:extLst>
              <a:ext uri="{FF2B5EF4-FFF2-40B4-BE49-F238E27FC236}">
                <a16:creationId xmlns:a16="http://schemas.microsoft.com/office/drawing/2014/main" id="{631DC05D-BC5E-FF3D-9D27-56342CEE7CA1}"/>
              </a:ext>
            </a:extLst>
          </p:cNvPr>
          <p:cNvSpPr>
            <a:spLocks noGrp="1"/>
          </p:cNvSpPr>
          <p:nvPr>
            <p:ph type="title"/>
          </p:nvPr>
        </p:nvSpPr>
        <p:spPr>
          <a:xfrm>
            <a:off x="838200" y="800100"/>
            <a:ext cx="7620000" cy="890588"/>
          </a:xfrm>
        </p:spPr>
        <p:txBody>
          <a:bodyPr/>
          <a:lstStyle/>
          <a:p>
            <a:r>
              <a:rPr lang="en-US"/>
              <a:t>Click to edit Master title style</a:t>
            </a:r>
          </a:p>
        </p:txBody>
      </p:sp>
      <p:sp>
        <p:nvSpPr>
          <p:cNvPr id="5" name="Chart Placeholder 4">
            <a:extLst>
              <a:ext uri="{FF2B5EF4-FFF2-40B4-BE49-F238E27FC236}">
                <a16:creationId xmlns:a16="http://schemas.microsoft.com/office/drawing/2014/main" id="{BA8AE8B8-45D5-0074-0A35-ADFEEB2C79A3}"/>
              </a:ext>
            </a:extLst>
          </p:cNvPr>
          <p:cNvSpPr>
            <a:spLocks noGrp="1"/>
          </p:cNvSpPr>
          <p:nvPr>
            <p:ph type="chart" sz="quarter" idx="10"/>
          </p:nvPr>
        </p:nvSpPr>
        <p:spPr>
          <a:xfrm>
            <a:off x="838200" y="1906588"/>
            <a:ext cx="10629900" cy="3548062"/>
          </a:xfrm>
        </p:spPr>
        <p:txBody>
          <a:bodyPr/>
          <a:lstStyle/>
          <a:p>
            <a:endParaRPr lang="en-US"/>
          </a:p>
        </p:txBody>
      </p:sp>
      <p:sp>
        <p:nvSpPr>
          <p:cNvPr id="4" name="Slide Number Placeholder 5">
            <a:extLst>
              <a:ext uri="{FF2B5EF4-FFF2-40B4-BE49-F238E27FC236}">
                <a16:creationId xmlns:a16="http://schemas.microsoft.com/office/drawing/2014/main" id="{A5BE7037-FEAA-4936-121E-8CFA0385F433}"/>
              </a:ext>
            </a:extLst>
          </p:cNvPr>
          <p:cNvSpPr>
            <a:spLocks noGrp="1"/>
          </p:cNvSpPr>
          <p:nvPr>
            <p:ph type="sldNum" sz="quarter" idx="4"/>
          </p:nvPr>
        </p:nvSpPr>
        <p:spPr>
          <a:xfrm>
            <a:off x="3436190" y="635930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ABA9C-3BD8-484B-B9CF-997D0E995AAF}" type="slidenum">
              <a:rPr lang="en-US" smtClean="0"/>
              <a:pPr/>
              <a:t>‹#›</a:t>
            </a:fld>
            <a:endParaRPr lang="en-US"/>
          </a:p>
        </p:txBody>
      </p:sp>
    </p:spTree>
    <p:extLst>
      <p:ext uri="{BB962C8B-B14F-4D97-AF65-F5344CB8AC3E}">
        <p14:creationId xmlns:p14="http://schemas.microsoft.com/office/powerpoint/2010/main" val="3730770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502A48F1-0327-398B-F1E6-0D6FFFD3E66B}"/>
              </a:ext>
            </a:extLst>
          </p:cNvPr>
          <p:cNvSpPr>
            <a:spLocks noGrp="1"/>
          </p:cNvSpPr>
          <p:nvPr>
            <p:ph type="body" sz="quarter" idx="10"/>
          </p:nvPr>
        </p:nvSpPr>
        <p:spPr>
          <a:xfrm>
            <a:off x="838200" y="2171700"/>
            <a:ext cx="4937637" cy="3473726"/>
          </a:xfrm>
          <a:solidFill>
            <a:schemeClr val="bg1"/>
          </a:solidFill>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4">
            <a:extLst>
              <a:ext uri="{FF2B5EF4-FFF2-40B4-BE49-F238E27FC236}">
                <a16:creationId xmlns:a16="http://schemas.microsoft.com/office/drawing/2014/main" id="{DC3FD559-8E50-4CE3-7354-B86DB9626C45}"/>
              </a:ext>
            </a:extLst>
          </p:cNvPr>
          <p:cNvSpPr>
            <a:spLocks noGrp="1"/>
          </p:cNvSpPr>
          <p:nvPr>
            <p:ph type="title"/>
          </p:nvPr>
        </p:nvSpPr>
        <p:spPr>
          <a:xfrm>
            <a:off x="838200" y="800100"/>
            <a:ext cx="7620000" cy="890588"/>
          </a:xfrm>
        </p:spPr>
        <p:txBody>
          <a:bodyPr/>
          <a:lstStyle/>
          <a:p>
            <a:r>
              <a:rPr lang="en-US"/>
              <a:t>Click to edit Master title style</a:t>
            </a:r>
          </a:p>
        </p:txBody>
      </p:sp>
      <p:sp>
        <p:nvSpPr>
          <p:cNvPr id="5" name="Chart Placeholder 4">
            <a:extLst>
              <a:ext uri="{FF2B5EF4-FFF2-40B4-BE49-F238E27FC236}">
                <a16:creationId xmlns:a16="http://schemas.microsoft.com/office/drawing/2014/main" id="{72659984-A718-14A0-7C96-1737C3E2A9E5}"/>
              </a:ext>
            </a:extLst>
          </p:cNvPr>
          <p:cNvSpPr>
            <a:spLocks noGrp="1"/>
          </p:cNvSpPr>
          <p:nvPr>
            <p:ph type="chart" sz="quarter" idx="11"/>
          </p:nvPr>
        </p:nvSpPr>
        <p:spPr>
          <a:xfrm>
            <a:off x="6096000" y="2171700"/>
            <a:ext cx="5527729" cy="3473726"/>
          </a:xfrm>
        </p:spPr>
        <p:txBody>
          <a:bodyPr/>
          <a:lstStyle/>
          <a:p>
            <a:endParaRPr lang="en-US"/>
          </a:p>
        </p:txBody>
      </p:sp>
      <p:sp>
        <p:nvSpPr>
          <p:cNvPr id="7" name="Slide Number Placeholder 5">
            <a:extLst>
              <a:ext uri="{FF2B5EF4-FFF2-40B4-BE49-F238E27FC236}">
                <a16:creationId xmlns:a16="http://schemas.microsoft.com/office/drawing/2014/main" id="{3BA46A54-1545-CC4D-52E1-41EAD30CA634}"/>
              </a:ext>
            </a:extLst>
          </p:cNvPr>
          <p:cNvSpPr>
            <a:spLocks noGrp="1"/>
          </p:cNvSpPr>
          <p:nvPr>
            <p:ph type="sldNum" sz="quarter" idx="4"/>
          </p:nvPr>
        </p:nvSpPr>
        <p:spPr>
          <a:xfrm>
            <a:off x="3436190" y="635930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ABA9C-3BD8-484B-B9CF-997D0E995AAF}" type="slidenum">
              <a:rPr lang="en-US" smtClean="0"/>
              <a:pPr/>
              <a:t>‹#›</a:t>
            </a:fld>
            <a:endParaRPr lang="en-US"/>
          </a:p>
        </p:txBody>
      </p:sp>
    </p:spTree>
    <p:extLst>
      <p:ext uri="{BB962C8B-B14F-4D97-AF65-F5344CB8AC3E}">
        <p14:creationId xmlns:p14="http://schemas.microsoft.com/office/powerpoint/2010/main" val="50588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502A48F1-0327-398B-F1E6-0D6FFFD3E66B}"/>
              </a:ext>
            </a:extLst>
          </p:cNvPr>
          <p:cNvSpPr>
            <a:spLocks noGrp="1"/>
          </p:cNvSpPr>
          <p:nvPr>
            <p:ph type="body" sz="quarter" idx="10"/>
          </p:nvPr>
        </p:nvSpPr>
        <p:spPr>
          <a:xfrm>
            <a:off x="838200" y="2171700"/>
            <a:ext cx="4937637" cy="3473726"/>
          </a:xfrm>
          <a:solidFill>
            <a:schemeClr val="bg1"/>
          </a:solidFill>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4">
            <a:extLst>
              <a:ext uri="{FF2B5EF4-FFF2-40B4-BE49-F238E27FC236}">
                <a16:creationId xmlns:a16="http://schemas.microsoft.com/office/drawing/2014/main" id="{DC3FD559-8E50-4CE3-7354-B86DB9626C45}"/>
              </a:ext>
            </a:extLst>
          </p:cNvPr>
          <p:cNvSpPr>
            <a:spLocks noGrp="1"/>
          </p:cNvSpPr>
          <p:nvPr>
            <p:ph type="title"/>
          </p:nvPr>
        </p:nvSpPr>
        <p:spPr>
          <a:xfrm>
            <a:off x="838200" y="800100"/>
            <a:ext cx="7620000" cy="890588"/>
          </a:xfrm>
        </p:spPr>
        <p:txBody>
          <a:bodyPr/>
          <a:lstStyle/>
          <a:p>
            <a:r>
              <a:rPr lang="en-US"/>
              <a:t>Click to edit Master title style</a:t>
            </a:r>
          </a:p>
        </p:txBody>
      </p:sp>
      <p:sp>
        <p:nvSpPr>
          <p:cNvPr id="7" name="Picture Placeholder 5">
            <a:extLst>
              <a:ext uri="{FF2B5EF4-FFF2-40B4-BE49-F238E27FC236}">
                <a16:creationId xmlns:a16="http://schemas.microsoft.com/office/drawing/2014/main" id="{745B5E92-3096-6125-E2B0-0AD1DD5656F8}"/>
              </a:ext>
            </a:extLst>
          </p:cNvPr>
          <p:cNvSpPr>
            <a:spLocks noGrp="1"/>
          </p:cNvSpPr>
          <p:nvPr>
            <p:ph type="pic" sz="quarter" idx="12"/>
          </p:nvPr>
        </p:nvSpPr>
        <p:spPr>
          <a:xfrm>
            <a:off x="6095999" y="2171700"/>
            <a:ext cx="5527729" cy="3221710"/>
          </a:xfrm>
        </p:spPr>
        <p:txBody>
          <a:bodyPr/>
          <a:lstStyle/>
          <a:p>
            <a:endParaRPr lang="en-US"/>
          </a:p>
        </p:txBody>
      </p:sp>
      <p:sp>
        <p:nvSpPr>
          <p:cNvPr id="6" name="Slide Number Placeholder 5">
            <a:extLst>
              <a:ext uri="{FF2B5EF4-FFF2-40B4-BE49-F238E27FC236}">
                <a16:creationId xmlns:a16="http://schemas.microsoft.com/office/drawing/2014/main" id="{F6999DD7-8C5D-23F6-059E-E7B59235BF0D}"/>
              </a:ext>
            </a:extLst>
          </p:cNvPr>
          <p:cNvSpPr>
            <a:spLocks noGrp="1"/>
          </p:cNvSpPr>
          <p:nvPr>
            <p:ph type="sldNum" sz="quarter" idx="4"/>
          </p:nvPr>
        </p:nvSpPr>
        <p:spPr>
          <a:xfrm>
            <a:off x="3436190" y="635930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ABA9C-3BD8-484B-B9CF-997D0E995AAF}" type="slidenum">
              <a:rPr lang="en-US" smtClean="0"/>
              <a:pPr/>
              <a:t>‹#›</a:t>
            </a:fld>
            <a:endParaRPr lang="en-US"/>
          </a:p>
        </p:txBody>
      </p:sp>
    </p:spTree>
    <p:extLst>
      <p:ext uri="{BB962C8B-B14F-4D97-AF65-F5344CB8AC3E}">
        <p14:creationId xmlns:p14="http://schemas.microsoft.com/office/powerpoint/2010/main" val="4265550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End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736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D8D7FF09-13F8-0FED-4A0B-656FABD17D47}"/>
              </a:ext>
            </a:extLst>
          </p:cNvPr>
          <p:cNvSpPr>
            <a:spLocks noGrp="1"/>
          </p:cNvSpPr>
          <p:nvPr>
            <p:ph type="body" sz="quarter" idx="10"/>
          </p:nvPr>
        </p:nvSpPr>
        <p:spPr>
          <a:xfrm>
            <a:off x="838200" y="2171700"/>
            <a:ext cx="7620000" cy="3460474"/>
          </a:xfrm>
          <a:solidFill>
            <a:schemeClr val="bg1"/>
          </a:solidFill>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4">
            <a:extLst>
              <a:ext uri="{FF2B5EF4-FFF2-40B4-BE49-F238E27FC236}">
                <a16:creationId xmlns:a16="http://schemas.microsoft.com/office/drawing/2014/main" id="{631DC05D-BC5E-FF3D-9D27-56342CEE7CA1}"/>
              </a:ext>
            </a:extLst>
          </p:cNvPr>
          <p:cNvSpPr>
            <a:spLocks noGrp="1"/>
          </p:cNvSpPr>
          <p:nvPr>
            <p:ph type="title"/>
          </p:nvPr>
        </p:nvSpPr>
        <p:spPr>
          <a:xfrm>
            <a:off x="838200" y="800100"/>
            <a:ext cx="7620000" cy="890588"/>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477475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D8D7FF09-13F8-0FED-4A0B-656FABD17D47}"/>
              </a:ext>
            </a:extLst>
          </p:cNvPr>
          <p:cNvSpPr>
            <a:spLocks noGrp="1"/>
          </p:cNvSpPr>
          <p:nvPr>
            <p:ph type="body" sz="quarter" idx="10"/>
          </p:nvPr>
        </p:nvSpPr>
        <p:spPr>
          <a:xfrm>
            <a:off x="838200" y="2171700"/>
            <a:ext cx="7620000" cy="3460474"/>
          </a:xfr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4">
            <a:extLst>
              <a:ext uri="{FF2B5EF4-FFF2-40B4-BE49-F238E27FC236}">
                <a16:creationId xmlns:a16="http://schemas.microsoft.com/office/drawing/2014/main" id="{631DC05D-BC5E-FF3D-9D27-56342CEE7CA1}"/>
              </a:ext>
            </a:extLst>
          </p:cNvPr>
          <p:cNvSpPr>
            <a:spLocks noGrp="1"/>
          </p:cNvSpPr>
          <p:nvPr>
            <p:ph type="title"/>
          </p:nvPr>
        </p:nvSpPr>
        <p:spPr>
          <a:xfrm>
            <a:off x="838200" y="800100"/>
            <a:ext cx="7620000" cy="890588"/>
          </a:xfrm>
        </p:spPr>
        <p:txBody>
          <a:bodyPr/>
          <a:lstStyle/>
          <a:p>
            <a:r>
              <a:rPr lang="en-US"/>
              <a:t>Click to edit Master title style</a:t>
            </a:r>
          </a:p>
        </p:txBody>
      </p:sp>
    </p:spTree>
    <p:extLst>
      <p:ext uri="{BB962C8B-B14F-4D97-AF65-F5344CB8AC3E}">
        <p14:creationId xmlns:p14="http://schemas.microsoft.com/office/powerpoint/2010/main" val="3483144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18FC8F-F80D-F948-9455-FB7443BCAE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A561C8-90F9-78EE-2299-FE1982B1065C}"/>
              </a:ext>
            </a:extLst>
          </p:cNvPr>
          <p:cNvSpPr>
            <a:spLocks noGrp="1"/>
          </p:cNvSpPr>
          <p:nvPr>
            <p:ph type="body" idx="1"/>
          </p:nvPr>
        </p:nvSpPr>
        <p:spPr>
          <a:xfrm>
            <a:off x="838200" y="1825625"/>
            <a:ext cx="10515600" cy="37270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B719C0D7-C0FC-B73C-0A97-3EF6DAF49E88}"/>
              </a:ext>
            </a:extLst>
          </p:cNvPr>
          <p:cNvSpPr>
            <a:spLocks noGrp="1"/>
          </p:cNvSpPr>
          <p:nvPr>
            <p:ph type="sldNum" sz="quarter" idx="4"/>
          </p:nvPr>
        </p:nvSpPr>
        <p:spPr>
          <a:xfrm>
            <a:off x="3436190" y="635930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ABA9C-3BD8-484B-B9CF-997D0E995AAF}" type="slidenum">
              <a:rPr lang="en-US" smtClean="0"/>
              <a:pPr/>
              <a:t>‹#›</a:t>
            </a:fld>
            <a:endParaRPr lang="en-US"/>
          </a:p>
        </p:txBody>
      </p:sp>
    </p:spTree>
    <p:extLst>
      <p:ext uri="{BB962C8B-B14F-4D97-AF65-F5344CB8AC3E}">
        <p14:creationId xmlns:p14="http://schemas.microsoft.com/office/powerpoint/2010/main" val="1169143050"/>
      </p:ext>
    </p:extLst>
  </p:cSld>
  <p:clrMap bg1="lt1" tx1="dk1" bg2="lt2" tx2="dk2" accent1="accent1" accent2="accent2" accent3="accent3" accent4="accent4" accent5="accent5" accent6="accent6" hlink="hlink" folHlink="folHlink"/>
  <p:sldLayoutIdLst>
    <p:sldLayoutId id="2147483661" r:id="rId1"/>
    <p:sldLayoutId id="2147483684" r:id="rId2"/>
    <p:sldLayoutId id="2147483679" r:id="rId3"/>
    <p:sldLayoutId id="2147483682" r:id="rId4"/>
    <p:sldLayoutId id="2147483678" r:id="rId5"/>
    <p:sldLayoutId id="2147483681" r:id="rId6"/>
    <p:sldLayoutId id="2147483776" r:id="rId7"/>
    <p:sldLayoutId id="2147483687" r:id="rId8"/>
    <p:sldLayoutId id="2147483688" r:id="rId9"/>
    <p:sldLayoutId id="2147483689" r:id="rId10"/>
    <p:sldLayoutId id="2147483690" r:id="rId11"/>
    <p:sldLayoutId id="2147483691" r:id="rId12"/>
    <p:sldLayoutId id="2147483692" r:id="rId13"/>
    <p:sldLayoutId id="2147483779"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18FC8F-F80D-F948-9455-FB7443BCAE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A561C8-90F9-78EE-2299-FE1982B1065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4C35E3-98F4-D9AE-5E72-376556B3257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2768AC-9851-CCA3-2049-667CB213CC7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EABA9C-3BD8-484B-B9CF-997D0E995AAF}" type="slidenum">
              <a:rPr lang="en-US" smtClean="0"/>
              <a:t>‹#›</a:t>
            </a:fld>
            <a:endParaRPr lang="en-US"/>
          </a:p>
        </p:txBody>
      </p:sp>
    </p:spTree>
    <p:extLst>
      <p:ext uri="{BB962C8B-B14F-4D97-AF65-F5344CB8AC3E}">
        <p14:creationId xmlns:p14="http://schemas.microsoft.com/office/powerpoint/2010/main" val="227614497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704" r:id="rId3"/>
    <p:sldLayoutId id="2147483780" r:id="rId4"/>
  </p:sldLayoutIdLst>
  <p:txStyles>
    <p:title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2">
              <a:lumMod val="1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mailto:Membership@cleanpower.or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Membership@cleanpower.org" TargetMode="External"/><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cleanpower.org/powercasts/"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20D57-35E0-93DC-A8A0-6F7164BCE83A}"/>
              </a:ext>
            </a:extLst>
          </p:cNvPr>
          <p:cNvSpPr>
            <a:spLocks noGrp="1"/>
          </p:cNvSpPr>
          <p:nvPr>
            <p:ph type="ctrTitle"/>
          </p:nvPr>
        </p:nvSpPr>
        <p:spPr>
          <a:xfrm>
            <a:off x="1523999" y="1122363"/>
            <a:ext cx="9019203" cy="2387600"/>
          </a:xfrm>
        </p:spPr>
        <p:txBody>
          <a:bodyPr>
            <a:normAutofit/>
          </a:bodyPr>
          <a:lstStyle/>
          <a:p>
            <a:r>
              <a:rPr lang="en-US">
                <a:latin typeface="Aptos"/>
              </a:rPr>
              <a:t>Meeting of the Members Q2</a:t>
            </a:r>
            <a:endParaRPr lang="en-US">
              <a:latin typeface="Aptos"/>
              <a:cs typeface="Calibri"/>
            </a:endParaRPr>
          </a:p>
        </p:txBody>
      </p:sp>
      <p:sp>
        <p:nvSpPr>
          <p:cNvPr id="3" name="Subtitle 2">
            <a:extLst>
              <a:ext uri="{FF2B5EF4-FFF2-40B4-BE49-F238E27FC236}">
                <a16:creationId xmlns:a16="http://schemas.microsoft.com/office/drawing/2014/main" id="{628B88F2-C7D1-CDD2-C98F-94A0545ED03B}"/>
              </a:ext>
            </a:extLst>
          </p:cNvPr>
          <p:cNvSpPr>
            <a:spLocks noGrp="1"/>
          </p:cNvSpPr>
          <p:nvPr>
            <p:ph type="subTitle" idx="1"/>
          </p:nvPr>
        </p:nvSpPr>
        <p:spPr/>
        <p:txBody>
          <a:bodyPr vert="horz" lIns="91440" tIns="45720" rIns="91440" bIns="45720" rtlCol="0" anchor="t">
            <a:normAutofit/>
          </a:bodyPr>
          <a:lstStyle/>
          <a:p>
            <a:r>
              <a:rPr lang="en-US">
                <a:latin typeface="Aptos"/>
              </a:rPr>
              <a:t>May 29, 2025 | 1:00 – 2:00 pm ET</a:t>
            </a:r>
          </a:p>
        </p:txBody>
      </p:sp>
    </p:spTree>
    <p:extLst>
      <p:ext uri="{BB962C8B-B14F-4D97-AF65-F5344CB8AC3E}">
        <p14:creationId xmlns:p14="http://schemas.microsoft.com/office/powerpoint/2010/main" val="2487766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6A66A-1696-F3F9-A378-DAC7A23025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CBD0574-4E4B-8011-B430-856BFB5E129E}"/>
              </a:ext>
            </a:extLst>
          </p:cNvPr>
          <p:cNvSpPr>
            <a:spLocks noGrp="1"/>
          </p:cNvSpPr>
          <p:nvPr>
            <p:ph type="title"/>
          </p:nvPr>
        </p:nvSpPr>
        <p:spPr/>
        <p:txBody>
          <a:bodyPr/>
          <a:lstStyle/>
          <a:p>
            <a:r>
              <a:rPr lang="en-US">
                <a:latin typeface="Aptos"/>
              </a:rPr>
              <a:t>Support Letter Signatories</a:t>
            </a:r>
          </a:p>
        </p:txBody>
      </p:sp>
      <p:pic>
        <p:nvPicPr>
          <p:cNvPr id="6" name="Picture 5" descr="A collage of a group of smiling men&#10;&#10;AI-generated content may be incorrect.">
            <a:extLst>
              <a:ext uri="{FF2B5EF4-FFF2-40B4-BE49-F238E27FC236}">
                <a16:creationId xmlns:a16="http://schemas.microsoft.com/office/drawing/2014/main" id="{A2BD0082-BFCE-BDB3-DF18-B967DC799B10}"/>
              </a:ext>
            </a:extLst>
          </p:cNvPr>
          <p:cNvPicPr>
            <a:picLocks noChangeAspect="1"/>
          </p:cNvPicPr>
          <p:nvPr/>
        </p:nvPicPr>
        <p:blipFill>
          <a:blip r:embed="rId2"/>
          <a:stretch>
            <a:fillRect/>
          </a:stretch>
        </p:blipFill>
        <p:spPr>
          <a:xfrm>
            <a:off x="3759926" y="1872342"/>
            <a:ext cx="4669441" cy="4136572"/>
          </a:xfrm>
          <a:prstGeom prst="rect">
            <a:avLst/>
          </a:prstGeom>
        </p:spPr>
      </p:pic>
    </p:spTree>
    <p:extLst>
      <p:ext uri="{BB962C8B-B14F-4D97-AF65-F5344CB8AC3E}">
        <p14:creationId xmlns:p14="http://schemas.microsoft.com/office/powerpoint/2010/main" val="4040162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B536B-4831-0492-BF3E-3D4FD0C1B00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7156BF-1521-745C-C84E-C9EA3721FD67}"/>
              </a:ext>
            </a:extLst>
          </p:cNvPr>
          <p:cNvSpPr>
            <a:spLocks noGrp="1"/>
          </p:cNvSpPr>
          <p:nvPr>
            <p:ph type="title"/>
          </p:nvPr>
        </p:nvSpPr>
        <p:spPr/>
        <p:txBody>
          <a:bodyPr/>
          <a:lstStyle/>
          <a:p>
            <a:r>
              <a:rPr lang="en-US">
                <a:latin typeface="Aptos"/>
              </a:rPr>
              <a:t>Senate Finance Committee</a:t>
            </a:r>
          </a:p>
        </p:txBody>
      </p:sp>
      <p:pic>
        <p:nvPicPr>
          <p:cNvPr id="4" name="Picture 3" descr="A group of images of men&#10;&#10;AI-generated content may be incorrect.">
            <a:extLst>
              <a:ext uri="{FF2B5EF4-FFF2-40B4-BE49-F238E27FC236}">
                <a16:creationId xmlns:a16="http://schemas.microsoft.com/office/drawing/2014/main" id="{4E37BCAD-1404-07F2-0CD2-A7EDB2B274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46463" y="1823026"/>
            <a:ext cx="10142898" cy="4369956"/>
          </a:xfrm>
          <a:prstGeom prst="rect">
            <a:avLst/>
          </a:prstGeom>
        </p:spPr>
      </p:pic>
    </p:spTree>
    <p:extLst>
      <p:ext uri="{BB962C8B-B14F-4D97-AF65-F5344CB8AC3E}">
        <p14:creationId xmlns:p14="http://schemas.microsoft.com/office/powerpoint/2010/main" val="3438967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6F738-6B7C-103C-219C-5DB7AE58671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0040412-36C0-8C68-B2FA-B8BDFF0D6C78}"/>
              </a:ext>
            </a:extLst>
          </p:cNvPr>
          <p:cNvSpPr>
            <a:spLocks noGrp="1"/>
          </p:cNvSpPr>
          <p:nvPr>
            <p:ph type="title"/>
          </p:nvPr>
        </p:nvSpPr>
        <p:spPr/>
        <p:txBody>
          <a:bodyPr/>
          <a:lstStyle/>
          <a:p>
            <a:r>
              <a:rPr lang="en-US">
                <a:latin typeface="Aptos"/>
              </a:rPr>
              <a:t>Advocacy: Campaign</a:t>
            </a:r>
          </a:p>
        </p:txBody>
      </p:sp>
      <p:sp>
        <p:nvSpPr>
          <p:cNvPr id="6" name="Text Placeholder 5">
            <a:extLst>
              <a:ext uri="{FF2B5EF4-FFF2-40B4-BE49-F238E27FC236}">
                <a16:creationId xmlns:a16="http://schemas.microsoft.com/office/drawing/2014/main" id="{6DCE6192-BACE-49BE-4ACD-3CCDC9C7A7FD}"/>
              </a:ext>
            </a:extLst>
          </p:cNvPr>
          <p:cNvSpPr txBox="1">
            <a:spLocks/>
          </p:cNvSpPr>
          <p:nvPr/>
        </p:nvSpPr>
        <p:spPr>
          <a:xfrm>
            <a:off x="838200" y="1714213"/>
            <a:ext cx="10730448" cy="36008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a:highlight>
                <a:srgbClr val="FFFF00"/>
              </a:highlight>
              <a:latin typeface="Aptos"/>
              <a:ea typeface="Calibri"/>
              <a:cs typeface="Calibri"/>
            </a:endParaRPr>
          </a:p>
          <a:p>
            <a:pPr marL="0" indent="0">
              <a:buNone/>
            </a:pPr>
            <a:r>
              <a:rPr lang="en-US" sz="2400" b="1">
                <a:solidFill>
                  <a:srgbClr val="FFFFFF"/>
                </a:solidFill>
                <a:highlight>
                  <a:srgbClr val="0DAFEA"/>
                </a:highlight>
                <a:latin typeface="Aptos"/>
                <a:ea typeface="Calibri"/>
                <a:cs typeface="Calibri"/>
              </a:rPr>
              <a:t> 1 </a:t>
            </a:r>
            <a:r>
              <a:rPr lang="en-US" sz="2400" b="1">
                <a:latin typeface="Aptos"/>
                <a:ea typeface="Calibri"/>
                <a:cs typeface="Calibri"/>
              </a:rPr>
              <a:t> National TV/Digital campaign</a:t>
            </a:r>
            <a:r>
              <a:rPr lang="en-US" sz="2400">
                <a:latin typeface="Aptos"/>
                <a:ea typeface="Calibri"/>
                <a:cs typeface="Calibri"/>
              </a:rPr>
              <a:t> is working from a 4-message progression defending clean energy tax credits. </a:t>
            </a:r>
            <a:endParaRPr lang="en-US">
              <a:latin typeface="Aptos"/>
            </a:endParaRPr>
          </a:p>
          <a:p>
            <a:pPr marL="0" indent="0">
              <a:buNone/>
            </a:pPr>
            <a:endParaRPr lang="en-US" sz="600">
              <a:solidFill>
                <a:srgbClr val="181717"/>
              </a:solidFill>
              <a:latin typeface="Aptos"/>
              <a:ea typeface="Calibri"/>
              <a:cs typeface="Calibri"/>
            </a:endParaRPr>
          </a:p>
          <a:p>
            <a:pPr marL="0" indent="0">
              <a:buNone/>
            </a:pPr>
            <a:r>
              <a:rPr lang="en-US" sz="2400" b="1">
                <a:solidFill>
                  <a:srgbClr val="FFFFFF"/>
                </a:solidFill>
                <a:highlight>
                  <a:srgbClr val="0DAFEA"/>
                </a:highlight>
                <a:latin typeface="Aptos"/>
                <a:ea typeface="Calibri"/>
                <a:cs typeface="Calibri"/>
              </a:rPr>
              <a:t> 2 </a:t>
            </a:r>
            <a:r>
              <a:rPr lang="en-US" sz="2400" b="1">
                <a:latin typeface="Aptos"/>
                <a:ea typeface="Calibri"/>
                <a:cs typeface="Calibri"/>
              </a:rPr>
              <a:t> Grassroots Activation Program – </a:t>
            </a:r>
            <a:r>
              <a:rPr lang="en-US" sz="2400">
                <a:latin typeface="Aptos"/>
                <a:ea typeface="Calibri"/>
                <a:cs typeface="Calibri"/>
              </a:rPr>
              <a:t>is using partisan voter data and campaign messages to educate voters on the benefits of clean energy - with the goal of having supporters contact their MOC in support of tax credits.</a:t>
            </a:r>
            <a:endParaRPr lang="en-US">
              <a:latin typeface="Aptos"/>
            </a:endParaRPr>
          </a:p>
          <a:p>
            <a:pPr marL="0" indent="0">
              <a:buNone/>
            </a:pPr>
            <a:endParaRPr lang="en-US" sz="600">
              <a:solidFill>
                <a:srgbClr val="181717"/>
              </a:solidFill>
              <a:latin typeface="Aptos"/>
              <a:ea typeface="+mn-lt"/>
              <a:cs typeface="+mn-lt"/>
            </a:endParaRPr>
          </a:p>
          <a:p>
            <a:pPr marL="0" indent="0">
              <a:buNone/>
            </a:pPr>
            <a:r>
              <a:rPr lang="en-US" sz="2400" b="1">
                <a:solidFill>
                  <a:srgbClr val="FFFFFF"/>
                </a:solidFill>
                <a:highlight>
                  <a:srgbClr val="0DAFEA"/>
                </a:highlight>
                <a:latin typeface="Aptos"/>
                <a:ea typeface="+mn-lt"/>
                <a:cs typeface="+mn-lt"/>
              </a:rPr>
              <a:t> 3 </a:t>
            </a:r>
            <a:r>
              <a:rPr lang="en-US" sz="2400" b="1">
                <a:latin typeface="Aptos"/>
                <a:ea typeface="+mn-lt"/>
                <a:cs typeface="+mn-lt"/>
              </a:rPr>
              <a:t> </a:t>
            </a:r>
            <a:r>
              <a:rPr lang="en-US" sz="2400" b="1" u="sng">
                <a:latin typeface="Aptos"/>
                <a:ea typeface="+mn-lt"/>
                <a:cs typeface="+mn-lt"/>
              </a:rPr>
              <a:t>Direct Response Marketing Tactics</a:t>
            </a:r>
            <a:r>
              <a:rPr lang="en-US" sz="2400" b="1">
                <a:latin typeface="Aptos"/>
                <a:ea typeface="+mn-lt"/>
                <a:cs typeface="+mn-lt"/>
              </a:rPr>
              <a:t> –  </a:t>
            </a:r>
            <a:r>
              <a:rPr lang="en-US" sz="2400">
                <a:latin typeface="Aptos"/>
                <a:ea typeface="Calibri"/>
                <a:cs typeface="Calibri"/>
              </a:rPr>
              <a:t>Patch calls (235K+), Text Alerts (3.9M), Emails and Social + Take Action Landing Pages (550K visits)</a:t>
            </a:r>
          </a:p>
          <a:p>
            <a:pPr marL="0" indent="0">
              <a:buNone/>
            </a:pPr>
            <a:endParaRPr lang="en-US" sz="2400" b="1">
              <a:latin typeface="Aptos"/>
              <a:ea typeface="Calibri"/>
              <a:cs typeface="Calibri"/>
            </a:endParaRPr>
          </a:p>
          <a:p>
            <a:pPr>
              <a:buAutoNum type="arabicPeriod"/>
            </a:pPr>
            <a:endParaRPr lang="en-US">
              <a:ea typeface="Calibri"/>
              <a:cs typeface="Calibri"/>
            </a:endParaRPr>
          </a:p>
        </p:txBody>
      </p:sp>
    </p:spTree>
    <p:extLst>
      <p:ext uri="{BB962C8B-B14F-4D97-AF65-F5344CB8AC3E}">
        <p14:creationId xmlns:p14="http://schemas.microsoft.com/office/powerpoint/2010/main" val="3375067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D0CB6-05B2-B742-A92A-16BCF78790E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9DF38D8-5F06-79E8-7D62-98DE855DD5AF}"/>
              </a:ext>
            </a:extLst>
          </p:cNvPr>
          <p:cNvSpPr/>
          <p:nvPr/>
        </p:nvSpPr>
        <p:spPr>
          <a:xfrm>
            <a:off x="-2172" y="2304105"/>
            <a:ext cx="12247507" cy="1879627"/>
          </a:xfrm>
          <a:prstGeom prst="rect">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B4C5DFA1-3624-D01C-2A05-0295D0EDB259}"/>
              </a:ext>
            </a:extLst>
          </p:cNvPr>
          <p:cNvSpPr>
            <a:spLocks noGrp="1"/>
          </p:cNvSpPr>
          <p:nvPr/>
        </p:nvSpPr>
        <p:spPr>
          <a:xfrm>
            <a:off x="1235742" y="2014641"/>
            <a:ext cx="4311639" cy="2376806"/>
          </a:xfrm>
          <a:prstGeom prst="rect">
            <a:avLst/>
          </a:prstGeom>
        </p:spPr>
        <p:txBody>
          <a:bodyPr lIns="0" tIns="0" rIns="0" bIns="0" anchor="t"/>
          <a:lstStyle>
            <a:defPPr marR="0" lvl="0" algn="l" rtl="0">
              <a:lnSpc>
                <a:spcPct val="100000"/>
              </a:lnSpc>
              <a:spcBef>
                <a:spcPts val="0"/>
              </a:spcBef>
              <a:spcAft>
                <a:spcPts val="0"/>
              </a:spcAft>
            </a:defPPr>
            <a:lvl1pPr marL="91440" marR="0" lvl="0" indent="-91440" algn="l" rtl="0">
              <a:lnSpc>
                <a:spcPts val="1800"/>
              </a:lnSpc>
              <a:spcBef>
                <a:spcPts val="0"/>
              </a:spcBef>
              <a:spcAft>
                <a:spcPts val="600"/>
              </a:spcAft>
              <a:buClr>
                <a:srgbClr val="7B8691"/>
              </a:buClr>
              <a:buFont typeface="Arial" panose="020B0604020202020204" pitchFamily="34" charset="0"/>
              <a:buChar char="•"/>
              <a:defRPr lang="en-US" sz="1400" b="0" i="0" u="none" strike="noStrike" cap="none" dirty="0" smtClean="0">
                <a:solidFill>
                  <a:schemeClr val="tx1"/>
                </a:solidFill>
                <a:latin typeface="Aptos" panose="020B0004020202020204" pitchFamily="34" charset="0"/>
                <a:ea typeface="Arial"/>
                <a:cs typeface="Arial"/>
                <a:sym typeface="Arial"/>
              </a:defRPr>
            </a:lvl1pPr>
            <a:lvl2pPr marL="91440" marR="0" lvl="1" indent="-91440" algn="l" rtl="0">
              <a:lnSpc>
                <a:spcPct val="100000"/>
              </a:lnSpc>
              <a:spcBef>
                <a:spcPts val="0"/>
              </a:spcBef>
              <a:spcAft>
                <a:spcPts val="0"/>
              </a:spcAft>
              <a:buClr>
                <a:srgbClr val="7B8691"/>
              </a:buClr>
              <a:buFont typeface="Arial" panose="020B0604020202020204" pitchFamily="34" charset="0"/>
              <a:buChar char="•"/>
              <a:defRPr lang="en-US" sz="1200" b="0" i="0" u="none" strike="noStrike" cap="none" dirty="0" smtClean="0">
                <a:solidFill>
                  <a:srgbClr val="7B8691"/>
                </a:solidFill>
                <a:latin typeface="Aptos Light" panose="020B0004020202020204" pitchFamily="34" charset="0"/>
                <a:ea typeface="Arial"/>
                <a:cs typeface="Arial"/>
                <a:sym typeface="Arial"/>
              </a:defRPr>
            </a:lvl2pPr>
            <a:lvl3pPr marL="274320" marR="0" lvl="2" indent="-91440" algn="l" rtl="0">
              <a:lnSpc>
                <a:spcPts val="1800"/>
              </a:lnSpc>
              <a:spcBef>
                <a:spcPts val="0"/>
              </a:spcBef>
              <a:spcAft>
                <a:spcPts val="600"/>
              </a:spcAft>
              <a:buClr>
                <a:srgbClr val="7B8691"/>
              </a:buClr>
              <a:buFont typeface="Arial" panose="020B0604020202020204" pitchFamily="34" charset="0"/>
              <a:buChar char="•"/>
              <a:defRPr lang="en-US" sz="1400" b="0" i="0" u="none" strike="noStrike" cap="none" dirty="0" smtClean="0">
                <a:solidFill>
                  <a:schemeClr val="tx1"/>
                </a:solidFill>
                <a:latin typeface="Aptos" panose="020B0004020202020204" pitchFamily="34" charset="0"/>
                <a:ea typeface="Arial"/>
                <a:cs typeface="Arial"/>
                <a:sym typeface="Arial"/>
              </a:defRPr>
            </a:lvl3pPr>
            <a:lvl4pPr marL="91440" marR="0" lvl="3" indent="-91440" algn="l" rtl="0">
              <a:lnSpc>
                <a:spcPct val="100000"/>
              </a:lnSpc>
              <a:spcBef>
                <a:spcPts val="0"/>
              </a:spcBef>
              <a:spcAft>
                <a:spcPts val="0"/>
              </a:spcAft>
              <a:buClr>
                <a:srgbClr val="7B8691"/>
              </a:buClr>
              <a:buFont typeface="Arial" panose="020B0604020202020204" pitchFamily="34" charset="0"/>
              <a:buChar char="•"/>
              <a:defRPr lang="en-US" sz="1200" b="0" i="0" u="none" strike="noStrike" cap="none" dirty="0" smtClean="0">
                <a:solidFill>
                  <a:srgbClr val="7B8691"/>
                </a:solidFill>
                <a:latin typeface="Aptos Light" panose="020B0004020202020204" pitchFamily="34" charset="0"/>
                <a:ea typeface="Arial"/>
                <a:cs typeface="Arial"/>
                <a:sym typeface="Arial"/>
              </a:defRPr>
            </a:lvl4pPr>
            <a:lvl5pPr marL="91440" marR="0" lvl="4" indent="-91440" algn="l" rtl="0">
              <a:lnSpc>
                <a:spcPct val="100000"/>
              </a:lnSpc>
              <a:spcBef>
                <a:spcPts val="0"/>
              </a:spcBef>
              <a:spcAft>
                <a:spcPts val="0"/>
              </a:spcAft>
              <a:buClr>
                <a:srgbClr val="7B8691"/>
              </a:buClr>
              <a:buFont typeface="Arial" panose="020B0604020202020204" pitchFamily="34" charset="0"/>
              <a:buChar char="•"/>
              <a:defRPr lang="en-US" sz="1200" b="0" i="0" u="none" strike="noStrike" cap="none" dirty="0">
                <a:solidFill>
                  <a:srgbClr val="7B8691"/>
                </a:solidFill>
                <a:latin typeface="Aptos Light" panose="020B0004020202020204" pitchFamily="34" charset="0"/>
                <a:ea typeface="Arial"/>
                <a:cs typeface="Arial"/>
                <a:sym typeface="Arial"/>
              </a:defRPr>
            </a:lvl5pPr>
            <a:lvl6pPr marL="274320" marR="0" lvl="5" indent="-91440" algn="l" rtl="0">
              <a:lnSpc>
                <a:spcPct val="100000"/>
              </a:lnSpc>
              <a:spcBef>
                <a:spcPts val="0"/>
              </a:spcBef>
              <a:spcAft>
                <a:spcPts val="0"/>
              </a:spcAft>
              <a:buClr>
                <a:srgbClr val="7B8691"/>
              </a:buClr>
              <a:buSzPct val="75000"/>
              <a:buFont typeface="Courier New" panose="02070309020205020404" pitchFamily="49" charset="0"/>
              <a:buChar char="o"/>
              <a:defRPr sz="1200" b="0" i="0" u="none" strike="noStrike" cap="none">
                <a:solidFill>
                  <a:srgbClr val="7B8691"/>
                </a:solidFill>
                <a:latin typeface="Aptos Light" panose="020B0004020202020204" pitchFamily="34" charset="0"/>
                <a:ea typeface="Arial"/>
                <a:cs typeface="Arial"/>
                <a:sym typeface="Arial"/>
              </a:defRPr>
            </a:lvl6pPr>
            <a:lvl7pPr marL="457200" marR="0" lvl="6" indent="-91440" algn="l" rtl="0">
              <a:lnSpc>
                <a:spcPts val="1800"/>
              </a:lnSpc>
              <a:spcBef>
                <a:spcPts val="0"/>
              </a:spcBef>
              <a:spcAft>
                <a:spcPts val="600"/>
              </a:spcAft>
              <a:buClr>
                <a:srgbClr val="7B8691"/>
              </a:buClr>
              <a:buFont typeface="Arial" panose="020B0604020202020204" pitchFamily="34" charset="0"/>
              <a:buChar char="•"/>
              <a:defRPr sz="1400" b="0" i="0" u="none" strike="noStrike" cap="none">
                <a:solidFill>
                  <a:schemeClr val="tx1"/>
                </a:solidFill>
                <a:latin typeface="Aptos" panose="020B0004020202020204" pitchFamily="34" charset="0"/>
                <a:ea typeface="Arial"/>
                <a:cs typeface="Arial"/>
                <a:sym typeface="Arial"/>
              </a:defRPr>
            </a:lvl7pPr>
            <a:lvl8pPr marL="640080" marR="0" lvl="7" indent="-91440" algn="l" rtl="0">
              <a:lnSpc>
                <a:spcPts val="1800"/>
              </a:lnSpc>
              <a:spcBef>
                <a:spcPts val="0"/>
              </a:spcBef>
              <a:spcAft>
                <a:spcPts val="600"/>
              </a:spcAft>
              <a:buClr>
                <a:srgbClr val="7B8691"/>
              </a:buClr>
              <a:buSzPct val="100000"/>
              <a:buFont typeface="Arial" panose="020B0604020202020204" pitchFamily="34" charset="0"/>
              <a:buChar char="•"/>
              <a:defRPr sz="1400" b="0" i="0" u="none" strike="noStrike" cap="none">
                <a:solidFill>
                  <a:schemeClr val="tx1"/>
                </a:solidFill>
                <a:latin typeface="Aptos" panose="020B0004020202020204" pitchFamily="34" charset="0"/>
                <a:ea typeface="Arial"/>
                <a:cs typeface="Arial"/>
                <a:sym typeface="Arial"/>
              </a:defRPr>
            </a:lvl8pPr>
            <a:lvl9pPr marL="822960" marR="0" lvl="8" indent="-91440" algn="l" rtl="0">
              <a:lnSpc>
                <a:spcPts val="1800"/>
              </a:lnSpc>
              <a:spcBef>
                <a:spcPts val="0"/>
              </a:spcBef>
              <a:spcAft>
                <a:spcPts val="600"/>
              </a:spcAft>
              <a:buClr>
                <a:srgbClr val="7B8691"/>
              </a:buClr>
              <a:buFont typeface="Arial" panose="020B0604020202020204" pitchFamily="34" charset="0"/>
              <a:buChar char="•"/>
              <a:defRPr sz="1400" b="0" i="0" u="none" strike="noStrike" cap="none">
                <a:solidFill>
                  <a:schemeClr val="tx1"/>
                </a:solidFill>
                <a:latin typeface="Aptos" panose="020B0004020202020204" pitchFamily="34" charset="0"/>
                <a:ea typeface="Arial"/>
                <a:cs typeface="Arial"/>
                <a:sym typeface="Arial"/>
              </a:defRPr>
            </a:lvl9pPr>
          </a:lstStyle>
          <a:p>
            <a:pPr marL="0" indent="0">
              <a:lnSpc>
                <a:spcPct val="100000"/>
              </a:lnSpc>
              <a:spcAft>
                <a:spcPts val="1000"/>
              </a:spcAft>
              <a:buNone/>
            </a:pPr>
            <a:endParaRPr lang="en-US" b="1">
              <a:solidFill>
                <a:srgbClr val="00B5EF"/>
              </a:solidFill>
            </a:endParaRPr>
          </a:p>
          <a:p>
            <a:pPr lvl="2">
              <a:spcAft>
                <a:spcPts val="1000"/>
              </a:spcAft>
            </a:pPr>
            <a:endParaRPr lang="en-US" i="1"/>
          </a:p>
          <a:p>
            <a:pPr lvl="2">
              <a:spcAft>
                <a:spcPts val="1000"/>
              </a:spcAft>
            </a:pPr>
            <a:endParaRPr lang="en-US" i="1"/>
          </a:p>
          <a:p>
            <a:pPr marL="0" indent="0">
              <a:lnSpc>
                <a:spcPct val="100000"/>
              </a:lnSpc>
              <a:spcAft>
                <a:spcPts val="1000"/>
              </a:spcAft>
              <a:buNone/>
            </a:pPr>
            <a:br>
              <a:rPr lang="en"/>
            </a:br>
            <a:endParaRPr lang="en-US">
              <a:solidFill>
                <a:srgbClr val="000000"/>
              </a:solidFill>
            </a:endParaRPr>
          </a:p>
          <a:p>
            <a:pPr marL="0" indent="0">
              <a:buNone/>
            </a:pPr>
            <a:endParaRPr lang="en-US"/>
          </a:p>
        </p:txBody>
      </p:sp>
      <p:pic>
        <p:nvPicPr>
          <p:cNvPr id="2" name="Picture 1" descr="A person holding a flag&#10;&#10;AI-generated content may be incorrect.">
            <a:extLst>
              <a:ext uri="{FF2B5EF4-FFF2-40B4-BE49-F238E27FC236}">
                <a16:creationId xmlns:a16="http://schemas.microsoft.com/office/drawing/2014/main" id="{001ADAD0-9195-9A51-431D-D3D4F40A886B}"/>
              </a:ext>
            </a:extLst>
          </p:cNvPr>
          <p:cNvPicPr>
            <a:picLocks noChangeAspect="1"/>
          </p:cNvPicPr>
          <p:nvPr/>
        </p:nvPicPr>
        <p:blipFill>
          <a:blip r:embed="rId2"/>
          <a:stretch>
            <a:fillRect/>
          </a:stretch>
        </p:blipFill>
        <p:spPr>
          <a:xfrm>
            <a:off x="185058" y="2480582"/>
            <a:ext cx="4049486" cy="1559379"/>
          </a:xfrm>
          <a:prstGeom prst="rect">
            <a:avLst/>
          </a:prstGeom>
        </p:spPr>
      </p:pic>
      <p:pic>
        <p:nvPicPr>
          <p:cNvPr id="3" name="Picture 2" descr="A child sitting on a person&amp;#39;s shoulders&#10;&#10;AI-generated content may be incorrect.">
            <a:extLst>
              <a:ext uri="{FF2B5EF4-FFF2-40B4-BE49-F238E27FC236}">
                <a16:creationId xmlns:a16="http://schemas.microsoft.com/office/drawing/2014/main" id="{6FB8CFA5-CC95-7724-3F62-F8652CF58B13}"/>
              </a:ext>
            </a:extLst>
          </p:cNvPr>
          <p:cNvPicPr>
            <a:picLocks noChangeAspect="1"/>
          </p:cNvPicPr>
          <p:nvPr/>
        </p:nvPicPr>
        <p:blipFill>
          <a:blip r:embed="rId3"/>
          <a:srcRect l="2414" t="5663" r="1034" b="7111"/>
          <a:stretch>
            <a:fillRect/>
          </a:stretch>
        </p:blipFill>
        <p:spPr>
          <a:xfrm>
            <a:off x="5017226" y="2468803"/>
            <a:ext cx="3191210" cy="1556678"/>
          </a:xfrm>
          <a:prstGeom prst="rect">
            <a:avLst/>
          </a:prstGeom>
        </p:spPr>
      </p:pic>
      <p:pic>
        <p:nvPicPr>
          <p:cNvPr id="4" name="Picture 3" descr="A group of people walking on grass&#10;&#10;AI-generated content may be incorrect.">
            <a:extLst>
              <a:ext uri="{FF2B5EF4-FFF2-40B4-BE49-F238E27FC236}">
                <a16:creationId xmlns:a16="http://schemas.microsoft.com/office/drawing/2014/main" id="{85402191-C1D6-41CB-3ED7-C7640C896082}"/>
              </a:ext>
            </a:extLst>
          </p:cNvPr>
          <p:cNvPicPr>
            <a:picLocks noChangeAspect="1"/>
          </p:cNvPicPr>
          <p:nvPr/>
        </p:nvPicPr>
        <p:blipFill>
          <a:blip r:embed="rId4"/>
          <a:srcRect t="4066" r="-346" b="3195"/>
          <a:stretch>
            <a:fillRect/>
          </a:stretch>
        </p:blipFill>
        <p:spPr>
          <a:xfrm>
            <a:off x="9026979" y="2470501"/>
            <a:ext cx="3064352" cy="1550894"/>
          </a:xfrm>
          <a:prstGeom prst="rect">
            <a:avLst/>
          </a:prstGeom>
        </p:spPr>
      </p:pic>
      <p:pic>
        <p:nvPicPr>
          <p:cNvPr id="6" name="Picture 5" descr="Play-Button Icons - Free SVG &amp; PNG Play-Button Images - Noun Project">
            <a:extLst>
              <a:ext uri="{FF2B5EF4-FFF2-40B4-BE49-F238E27FC236}">
                <a16:creationId xmlns:a16="http://schemas.microsoft.com/office/drawing/2014/main" id="{CA276F5D-F433-472F-DD93-73DC2F92FB5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6350454" y="3002416"/>
            <a:ext cx="514350" cy="504825"/>
          </a:xfrm>
          <a:prstGeom prst="rect">
            <a:avLst/>
          </a:prstGeom>
          <a:ln>
            <a:noFill/>
          </a:ln>
          <a:effectLst>
            <a:outerShdw blurRad="292100" dist="139700" dir="2700000" algn="tl" rotWithShape="0">
              <a:srgbClr val="333333">
                <a:alpha val="65000"/>
              </a:srgbClr>
            </a:outerShdw>
          </a:effectLst>
        </p:spPr>
      </p:pic>
      <p:pic>
        <p:nvPicPr>
          <p:cNvPr id="7" name="Picture 6" descr="Play-Button Icons - Free SVG &amp; PNG Play-Button Images - Noun Project">
            <a:extLst>
              <a:ext uri="{FF2B5EF4-FFF2-40B4-BE49-F238E27FC236}">
                <a16:creationId xmlns:a16="http://schemas.microsoft.com/office/drawing/2014/main" id="{E6BDFB60-C6A6-3B16-2858-ACACDC29ABA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0301968" y="3002416"/>
            <a:ext cx="514350" cy="504825"/>
          </a:xfrm>
          <a:prstGeom prst="rect">
            <a:avLst/>
          </a:prstGeom>
          <a:ln>
            <a:noFill/>
          </a:ln>
          <a:effectLst>
            <a:outerShdw blurRad="292100" dist="139700" dir="2700000" algn="tl" rotWithShape="0">
              <a:srgbClr val="333333">
                <a:alpha val="65000"/>
              </a:srgbClr>
            </a:outerShdw>
          </a:effectLst>
        </p:spPr>
      </p:pic>
      <p:pic>
        <p:nvPicPr>
          <p:cNvPr id="9" name="Picture 8" descr="Play-Button Icons - Free SVG &amp; PNG Play-Button Images - Noun Project">
            <a:extLst>
              <a:ext uri="{FF2B5EF4-FFF2-40B4-BE49-F238E27FC236}">
                <a16:creationId xmlns:a16="http://schemas.microsoft.com/office/drawing/2014/main" id="{2DE41A72-DB62-B39A-4E85-A395AF67219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952625" y="3013301"/>
            <a:ext cx="514350" cy="504825"/>
          </a:xfrm>
          <a:prstGeom prst="rect">
            <a:avLst/>
          </a:prstGeom>
          <a:ln>
            <a:noFill/>
          </a:ln>
          <a:effectLst>
            <a:outerShdw blurRad="292100" dist="139700" dir="2700000" algn="tl" rotWithShape="0">
              <a:srgbClr val="333333">
                <a:alpha val="65000"/>
              </a:srgbClr>
            </a:outerShdw>
          </a:effectLst>
        </p:spPr>
      </p:pic>
      <p:sp>
        <p:nvSpPr>
          <p:cNvPr id="11" name="Title 2">
            <a:extLst>
              <a:ext uri="{FF2B5EF4-FFF2-40B4-BE49-F238E27FC236}">
                <a16:creationId xmlns:a16="http://schemas.microsoft.com/office/drawing/2014/main" id="{DEBA6ECF-FB3D-9678-3DD5-0C8C3643104F}"/>
              </a:ext>
            </a:extLst>
          </p:cNvPr>
          <p:cNvSpPr>
            <a:spLocks noGrp="1"/>
          </p:cNvSpPr>
          <p:nvPr>
            <p:ph type="title"/>
          </p:nvPr>
        </p:nvSpPr>
        <p:spPr>
          <a:xfrm>
            <a:off x="838200" y="800100"/>
            <a:ext cx="9455727" cy="913678"/>
          </a:xfrm>
        </p:spPr>
        <p:txBody>
          <a:bodyPr>
            <a:normAutofit/>
          </a:bodyPr>
          <a:lstStyle/>
          <a:p>
            <a:r>
              <a:rPr lang="en-US">
                <a:latin typeface="Aptos"/>
              </a:rPr>
              <a:t>Advocacy: Featured Campaign Ads</a:t>
            </a:r>
          </a:p>
        </p:txBody>
      </p:sp>
    </p:spTree>
    <p:extLst>
      <p:ext uri="{BB962C8B-B14F-4D97-AF65-F5344CB8AC3E}">
        <p14:creationId xmlns:p14="http://schemas.microsoft.com/office/powerpoint/2010/main" val="1390495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E955C-B656-63E9-BED5-D1500067223B}"/>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17E68790-78AB-7D3B-0695-C86BE9425DE7}"/>
              </a:ext>
            </a:extLst>
          </p:cNvPr>
          <p:cNvSpPr>
            <a:spLocks noGrp="1"/>
          </p:cNvSpPr>
          <p:nvPr/>
        </p:nvSpPr>
        <p:spPr>
          <a:xfrm>
            <a:off x="1213970" y="1949327"/>
            <a:ext cx="4311639" cy="2376806"/>
          </a:xfrm>
          <a:prstGeom prst="rect">
            <a:avLst/>
          </a:prstGeom>
        </p:spPr>
        <p:txBody>
          <a:bodyPr lIns="0" tIns="0" rIns="0" bIns="0" anchor="t"/>
          <a:lstStyle>
            <a:defPPr marR="0" lvl="0" algn="l" rtl="0">
              <a:lnSpc>
                <a:spcPct val="100000"/>
              </a:lnSpc>
              <a:spcBef>
                <a:spcPts val="0"/>
              </a:spcBef>
              <a:spcAft>
                <a:spcPts val="0"/>
              </a:spcAft>
            </a:defPPr>
            <a:lvl1pPr marL="91440" marR="0" lvl="0" indent="-91440" algn="l" rtl="0">
              <a:lnSpc>
                <a:spcPts val="1800"/>
              </a:lnSpc>
              <a:spcBef>
                <a:spcPts val="0"/>
              </a:spcBef>
              <a:spcAft>
                <a:spcPts val="600"/>
              </a:spcAft>
              <a:buClr>
                <a:srgbClr val="7B8691"/>
              </a:buClr>
              <a:buFont typeface="Arial" panose="020B0604020202020204" pitchFamily="34" charset="0"/>
              <a:buChar char="•"/>
              <a:defRPr lang="en-US" sz="1400" b="0" i="0" u="none" strike="noStrike" cap="none" dirty="0" smtClean="0">
                <a:solidFill>
                  <a:schemeClr val="tx1"/>
                </a:solidFill>
                <a:latin typeface="Aptos" panose="020B0004020202020204" pitchFamily="34" charset="0"/>
                <a:ea typeface="Arial"/>
                <a:cs typeface="Arial"/>
                <a:sym typeface="Arial"/>
              </a:defRPr>
            </a:lvl1pPr>
            <a:lvl2pPr marL="91440" marR="0" lvl="1" indent="-91440" algn="l" rtl="0">
              <a:lnSpc>
                <a:spcPct val="100000"/>
              </a:lnSpc>
              <a:spcBef>
                <a:spcPts val="0"/>
              </a:spcBef>
              <a:spcAft>
                <a:spcPts val="0"/>
              </a:spcAft>
              <a:buClr>
                <a:srgbClr val="7B8691"/>
              </a:buClr>
              <a:buFont typeface="Arial" panose="020B0604020202020204" pitchFamily="34" charset="0"/>
              <a:buChar char="•"/>
              <a:defRPr lang="en-US" sz="1200" b="0" i="0" u="none" strike="noStrike" cap="none" dirty="0" smtClean="0">
                <a:solidFill>
                  <a:srgbClr val="7B8691"/>
                </a:solidFill>
                <a:latin typeface="Aptos Light" panose="020B0004020202020204" pitchFamily="34" charset="0"/>
                <a:ea typeface="Arial"/>
                <a:cs typeface="Arial"/>
                <a:sym typeface="Arial"/>
              </a:defRPr>
            </a:lvl2pPr>
            <a:lvl3pPr marL="274320" marR="0" lvl="2" indent="-91440" algn="l" rtl="0">
              <a:lnSpc>
                <a:spcPts val="1800"/>
              </a:lnSpc>
              <a:spcBef>
                <a:spcPts val="0"/>
              </a:spcBef>
              <a:spcAft>
                <a:spcPts val="600"/>
              </a:spcAft>
              <a:buClr>
                <a:srgbClr val="7B8691"/>
              </a:buClr>
              <a:buFont typeface="Arial" panose="020B0604020202020204" pitchFamily="34" charset="0"/>
              <a:buChar char="•"/>
              <a:defRPr lang="en-US" sz="1400" b="0" i="0" u="none" strike="noStrike" cap="none" dirty="0" smtClean="0">
                <a:solidFill>
                  <a:schemeClr val="tx1"/>
                </a:solidFill>
                <a:latin typeface="Aptos" panose="020B0004020202020204" pitchFamily="34" charset="0"/>
                <a:ea typeface="Arial"/>
                <a:cs typeface="Arial"/>
                <a:sym typeface="Arial"/>
              </a:defRPr>
            </a:lvl3pPr>
            <a:lvl4pPr marL="91440" marR="0" lvl="3" indent="-91440" algn="l" rtl="0">
              <a:lnSpc>
                <a:spcPct val="100000"/>
              </a:lnSpc>
              <a:spcBef>
                <a:spcPts val="0"/>
              </a:spcBef>
              <a:spcAft>
                <a:spcPts val="0"/>
              </a:spcAft>
              <a:buClr>
                <a:srgbClr val="7B8691"/>
              </a:buClr>
              <a:buFont typeface="Arial" panose="020B0604020202020204" pitchFamily="34" charset="0"/>
              <a:buChar char="•"/>
              <a:defRPr lang="en-US" sz="1200" b="0" i="0" u="none" strike="noStrike" cap="none" dirty="0" smtClean="0">
                <a:solidFill>
                  <a:srgbClr val="7B8691"/>
                </a:solidFill>
                <a:latin typeface="Aptos Light" panose="020B0004020202020204" pitchFamily="34" charset="0"/>
                <a:ea typeface="Arial"/>
                <a:cs typeface="Arial"/>
                <a:sym typeface="Arial"/>
              </a:defRPr>
            </a:lvl4pPr>
            <a:lvl5pPr marL="91440" marR="0" lvl="4" indent="-91440" algn="l" rtl="0">
              <a:lnSpc>
                <a:spcPct val="100000"/>
              </a:lnSpc>
              <a:spcBef>
                <a:spcPts val="0"/>
              </a:spcBef>
              <a:spcAft>
                <a:spcPts val="0"/>
              </a:spcAft>
              <a:buClr>
                <a:srgbClr val="7B8691"/>
              </a:buClr>
              <a:buFont typeface="Arial" panose="020B0604020202020204" pitchFamily="34" charset="0"/>
              <a:buChar char="•"/>
              <a:defRPr lang="en-US" sz="1200" b="0" i="0" u="none" strike="noStrike" cap="none" dirty="0">
                <a:solidFill>
                  <a:srgbClr val="7B8691"/>
                </a:solidFill>
                <a:latin typeface="Aptos Light" panose="020B0004020202020204" pitchFamily="34" charset="0"/>
                <a:ea typeface="Arial"/>
                <a:cs typeface="Arial"/>
                <a:sym typeface="Arial"/>
              </a:defRPr>
            </a:lvl5pPr>
            <a:lvl6pPr marL="274320" marR="0" lvl="5" indent="-91440" algn="l" rtl="0">
              <a:lnSpc>
                <a:spcPct val="100000"/>
              </a:lnSpc>
              <a:spcBef>
                <a:spcPts val="0"/>
              </a:spcBef>
              <a:spcAft>
                <a:spcPts val="0"/>
              </a:spcAft>
              <a:buClr>
                <a:srgbClr val="7B8691"/>
              </a:buClr>
              <a:buSzPct val="75000"/>
              <a:buFont typeface="Courier New" panose="02070309020205020404" pitchFamily="49" charset="0"/>
              <a:buChar char="o"/>
              <a:defRPr sz="1200" b="0" i="0" u="none" strike="noStrike" cap="none">
                <a:solidFill>
                  <a:srgbClr val="7B8691"/>
                </a:solidFill>
                <a:latin typeface="Aptos Light" panose="020B0004020202020204" pitchFamily="34" charset="0"/>
                <a:ea typeface="Arial"/>
                <a:cs typeface="Arial"/>
                <a:sym typeface="Arial"/>
              </a:defRPr>
            </a:lvl6pPr>
            <a:lvl7pPr marL="457200" marR="0" lvl="6" indent="-91440" algn="l" rtl="0">
              <a:lnSpc>
                <a:spcPts val="1800"/>
              </a:lnSpc>
              <a:spcBef>
                <a:spcPts val="0"/>
              </a:spcBef>
              <a:spcAft>
                <a:spcPts val="600"/>
              </a:spcAft>
              <a:buClr>
                <a:srgbClr val="7B8691"/>
              </a:buClr>
              <a:buFont typeface="Arial" panose="020B0604020202020204" pitchFamily="34" charset="0"/>
              <a:buChar char="•"/>
              <a:defRPr sz="1400" b="0" i="0" u="none" strike="noStrike" cap="none">
                <a:solidFill>
                  <a:schemeClr val="tx1"/>
                </a:solidFill>
                <a:latin typeface="Aptos" panose="020B0004020202020204" pitchFamily="34" charset="0"/>
                <a:ea typeface="Arial"/>
                <a:cs typeface="Arial"/>
                <a:sym typeface="Arial"/>
              </a:defRPr>
            </a:lvl7pPr>
            <a:lvl8pPr marL="640080" marR="0" lvl="7" indent="-91440" algn="l" rtl="0">
              <a:lnSpc>
                <a:spcPts val="1800"/>
              </a:lnSpc>
              <a:spcBef>
                <a:spcPts val="0"/>
              </a:spcBef>
              <a:spcAft>
                <a:spcPts val="600"/>
              </a:spcAft>
              <a:buClr>
                <a:srgbClr val="7B8691"/>
              </a:buClr>
              <a:buSzPct val="100000"/>
              <a:buFont typeface="Arial" panose="020B0604020202020204" pitchFamily="34" charset="0"/>
              <a:buChar char="•"/>
              <a:defRPr sz="1400" b="0" i="0" u="none" strike="noStrike" cap="none">
                <a:solidFill>
                  <a:schemeClr val="tx1"/>
                </a:solidFill>
                <a:latin typeface="Aptos" panose="020B0004020202020204" pitchFamily="34" charset="0"/>
                <a:ea typeface="Arial"/>
                <a:cs typeface="Arial"/>
                <a:sym typeface="Arial"/>
              </a:defRPr>
            </a:lvl8pPr>
            <a:lvl9pPr marL="822960" marR="0" lvl="8" indent="-91440" algn="l" rtl="0">
              <a:lnSpc>
                <a:spcPts val="1800"/>
              </a:lnSpc>
              <a:spcBef>
                <a:spcPts val="0"/>
              </a:spcBef>
              <a:spcAft>
                <a:spcPts val="600"/>
              </a:spcAft>
              <a:buClr>
                <a:srgbClr val="7B8691"/>
              </a:buClr>
              <a:buFont typeface="Arial" panose="020B0604020202020204" pitchFamily="34" charset="0"/>
              <a:buChar char="•"/>
              <a:defRPr sz="1400" b="0" i="0" u="none" strike="noStrike" cap="none">
                <a:solidFill>
                  <a:schemeClr val="tx1"/>
                </a:solidFill>
                <a:latin typeface="Aptos" panose="020B0004020202020204" pitchFamily="34" charset="0"/>
                <a:ea typeface="Arial"/>
                <a:cs typeface="Arial"/>
                <a:sym typeface="Arial"/>
              </a:defRPr>
            </a:lvl9pPr>
          </a:lstStyle>
          <a:p>
            <a:pPr marL="0" indent="0">
              <a:lnSpc>
                <a:spcPct val="100000"/>
              </a:lnSpc>
              <a:spcAft>
                <a:spcPts val="1000"/>
              </a:spcAft>
              <a:buNone/>
            </a:pPr>
            <a:endParaRPr lang="en-US" b="1">
              <a:solidFill>
                <a:srgbClr val="00B5EF"/>
              </a:solidFill>
            </a:endParaRPr>
          </a:p>
          <a:p>
            <a:pPr lvl="2">
              <a:spcAft>
                <a:spcPts val="1000"/>
              </a:spcAft>
            </a:pPr>
            <a:endParaRPr lang="en-US" i="1"/>
          </a:p>
          <a:p>
            <a:pPr lvl="2">
              <a:spcAft>
                <a:spcPts val="1000"/>
              </a:spcAft>
            </a:pPr>
            <a:endParaRPr lang="en-US" i="1"/>
          </a:p>
          <a:p>
            <a:pPr marL="0" indent="0">
              <a:lnSpc>
                <a:spcPct val="100000"/>
              </a:lnSpc>
              <a:spcAft>
                <a:spcPts val="1000"/>
              </a:spcAft>
              <a:buNone/>
            </a:pPr>
            <a:br>
              <a:rPr lang="en"/>
            </a:br>
            <a:endParaRPr lang="en-US">
              <a:solidFill>
                <a:srgbClr val="000000"/>
              </a:solidFill>
            </a:endParaRPr>
          </a:p>
          <a:p>
            <a:pPr marL="0" indent="0">
              <a:buNone/>
            </a:pPr>
            <a:endParaRPr lang="en-US"/>
          </a:p>
        </p:txBody>
      </p:sp>
      <p:pic>
        <p:nvPicPr>
          <p:cNvPr id="9" name="Picture 8">
            <a:extLst>
              <a:ext uri="{FF2B5EF4-FFF2-40B4-BE49-F238E27FC236}">
                <a16:creationId xmlns:a16="http://schemas.microsoft.com/office/drawing/2014/main" id="{B2BFFBDD-6882-D89F-DACC-D46A54BD6CC9}"/>
              </a:ext>
            </a:extLst>
          </p:cNvPr>
          <p:cNvPicPr>
            <a:picLocks noChangeAspect="1"/>
          </p:cNvPicPr>
          <p:nvPr/>
        </p:nvPicPr>
        <p:blipFill>
          <a:blip r:embed="rId2"/>
          <a:srcRect l="67609" b="2084"/>
          <a:stretch>
            <a:fillRect/>
          </a:stretch>
        </p:blipFill>
        <p:spPr>
          <a:xfrm>
            <a:off x="8726732" y="307738"/>
            <a:ext cx="3183287" cy="5314904"/>
          </a:xfrm>
          <a:prstGeom prst="rect">
            <a:avLst/>
          </a:prstGeom>
          <a:ln>
            <a:noFill/>
          </a:ln>
        </p:spPr>
      </p:pic>
      <p:pic>
        <p:nvPicPr>
          <p:cNvPr id="10" name="Picture 9" descr="A close-up of a person&amp;#39;s hand&#10;&#10;AI-generated content may be incorrect.">
            <a:extLst>
              <a:ext uri="{FF2B5EF4-FFF2-40B4-BE49-F238E27FC236}">
                <a16:creationId xmlns:a16="http://schemas.microsoft.com/office/drawing/2014/main" id="{99389FE7-ED51-319B-EE63-96B25D273A78}"/>
              </a:ext>
            </a:extLst>
          </p:cNvPr>
          <p:cNvPicPr>
            <a:picLocks noChangeAspect="1"/>
          </p:cNvPicPr>
          <p:nvPr/>
        </p:nvPicPr>
        <p:blipFill>
          <a:blip r:embed="rId2"/>
          <a:srcRect l="2862" t="52646" r="33754" b="6912"/>
          <a:stretch>
            <a:fillRect/>
          </a:stretch>
        </p:blipFill>
        <p:spPr>
          <a:xfrm>
            <a:off x="1141162" y="3426040"/>
            <a:ext cx="5833668" cy="2034287"/>
          </a:xfrm>
          <a:prstGeom prst="rect">
            <a:avLst/>
          </a:prstGeom>
          <a:ln>
            <a:noFill/>
          </a:ln>
        </p:spPr>
      </p:pic>
      <p:sp>
        <p:nvSpPr>
          <p:cNvPr id="11" name="TextBox 10">
            <a:extLst>
              <a:ext uri="{FF2B5EF4-FFF2-40B4-BE49-F238E27FC236}">
                <a16:creationId xmlns:a16="http://schemas.microsoft.com/office/drawing/2014/main" id="{3AA2B6F9-BF6A-61C0-2D09-0BB5CDFC14C4}"/>
              </a:ext>
            </a:extLst>
          </p:cNvPr>
          <p:cNvSpPr txBox="1"/>
          <p:nvPr/>
        </p:nvSpPr>
        <p:spPr>
          <a:xfrm>
            <a:off x="1216493" y="1307040"/>
            <a:ext cx="6366772"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600">
                <a:solidFill>
                  <a:srgbClr val="01ADEE"/>
                </a:solidFill>
                <a:latin typeface="Aptos"/>
                <a:ea typeface="Calibri"/>
                <a:cs typeface="Calibri"/>
              </a:rPr>
              <a:t>WE NEED YOUR VOICE</a:t>
            </a:r>
            <a:r>
              <a:rPr lang="en-US" sz="6600">
                <a:latin typeface="Aptos"/>
                <a:ea typeface="Calibri"/>
                <a:cs typeface="Calibri"/>
              </a:rPr>
              <a:t> </a:t>
            </a:r>
            <a:r>
              <a:rPr lang="en-US" sz="6600">
                <a:latin typeface="Aptos Black"/>
                <a:ea typeface="Calibri"/>
                <a:cs typeface="Calibri"/>
              </a:rPr>
              <a:t>TODAY</a:t>
            </a:r>
            <a:endParaRPr lang="en-US" sz="5400">
              <a:latin typeface="Aptos Black"/>
            </a:endParaRPr>
          </a:p>
        </p:txBody>
      </p:sp>
    </p:spTree>
    <p:extLst>
      <p:ext uri="{BB962C8B-B14F-4D97-AF65-F5344CB8AC3E}">
        <p14:creationId xmlns:p14="http://schemas.microsoft.com/office/powerpoint/2010/main" val="308648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A6113-F76F-FBD3-36D2-DFF4A1A3C9E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CE0980-FFC6-646B-E4D8-86A392EC7393}"/>
              </a:ext>
            </a:extLst>
          </p:cNvPr>
          <p:cNvSpPr>
            <a:spLocks noGrp="1"/>
          </p:cNvSpPr>
          <p:nvPr>
            <p:ph type="sldNum" sz="quarter" idx="4294967295"/>
          </p:nvPr>
        </p:nvSpPr>
        <p:spPr>
          <a:xfrm>
            <a:off x="0" y="6359525"/>
            <a:ext cx="2743200" cy="365125"/>
          </a:xfrm>
        </p:spPr>
        <p:txBody>
          <a:bodyPr/>
          <a:lstStyle/>
          <a:p>
            <a:fld id="{ECEABA9C-3BD8-484B-B9CF-997D0E995AAF}" type="slidenum">
              <a:rPr lang="en-US" smtClean="0"/>
              <a:pPr/>
              <a:t>15</a:t>
            </a:fld>
            <a:endParaRPr lang="en-US"/>
          </a:p>
        </p:txBody>
      </p:sp>
      <p:sp>
        <p:nvSpPr>
          <p:cNvPr id="10" name="TextBox 9">
            <a:extLst>
              <a:ext uri="{FF2B5EF4-FFF2-40B4-BE49-F238E27FC236}">
                <a16:creationId xmlns:a16="http://schemas.microsoft.com/office/drawing/2014/main" id="{EE61AB92-18B3-D474-F1FE-EC2D2B449B05}"/>
              </a:ext>
            </a:extLst>
          </p:cNvPr>
          <p:cNvSpPr txBox="1"/>
          <p:nvPr/>
        </p:nvSpPr>
        <p:spPr>
          <a:xfrm>
            <a:off x="2596125" y="2085001"/>
            <a:ext cx="5284763" cy="3046988"/>
          </a:xfrm>
          <a:prstGeom prst="rect">
            <a:avLst/>
          </a:prstGeom>
          <a:noFill/>
        </p:spPr>
        <p:txBody>
          <a:bodyPr wrap="square" lIns="91440" tIns="45720" rIns="91440" bIns="45720" rtlCol="0" anchor="t">
            <a:spAutoFit/>
          </a:bodyPr>
          <a:lstStyle/>
          <a:p>
            <a:pPr algn="ctr">
              <a:defRPr/>
            </a:pPr>
            <a:r>
              <a:rPr lang="en-US" sz="4800" b="1">
                <a:solidFill>
                  <a:schemeClr val="bg1"/>
                </a:solidFill>
                <a:latin typeface="Aptos"/>
              </a:rPr>
              <a:t>Foreign Entities of Concern (FEOC) Restrictions on Energy Tax Credits</a:t>
            </a:r>
            <a:endParaRPr lang="en-US">
              <a:solidFill>
                <a:schemeClr val="bg1"/>
              </a:solidFill>
            </a:endParaRPr>
          </a:p>
        </p:txBody>
      </p:sp>
    </p:spTree>
    <p:extLst>
      <p:ext uri="{BB962C8B-B14F-4D97-AF65-F5344CB8AC3E}">
        <p14:creationId xmlns:p14="http://schemas.microsoft.com/office/powerpoint/2010/main" val="1963136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B7F69-56D8-AD7A-A097-27E55402DBE2}"/>
              </a:ext>
            </a:extLst>
          </p:cNvPr>
          <p:cNvSpPr>
            <a:spLocks noGrp="1"/>
          </p:cNvSpPr>
          <p:nvPr>
            <p:ph type="title"/>
          </p:nvPr>
        </p:nvSpPr>
        <p:spPr>
          <a:xfrm>
            <a:off x="838200" y="800100"/>
            <a:ext cx="10915650" cy="890588"/>
          </a:xfrm>
        </p:spPr>
        <p:txBody>
          <a:bodyPr>
            <a:normAutofit/>
          </a:bodyPr>
          <a:lstStyle/>
          <a:p>
            <a:r>
              <a:rPr lang="en-US">
                <a:latin typeface="Aptos"/>
                <a:ea typeface="Calibri"/>
                <a:cs typeface="Calibri"/>
              </a:rPr>
              <a:t>What the FEOC?!</a:t>
            </a:r>
          </a:p>
        </p:txBody>
      </p:sp>
      <p:graphicFrame>
        <p:nvGraphicFramePr>
          <p:cNvPr id="4" name="Diagram 3">
            <a:extLst>
              <a:ext uri="{FF2B5EF4-FFF2-40B4-BE49-F238E27FC236}">
                <a16:creationId xmlns:a16="http://schemas.microsoft.com/office/drawing/2014/main" id="{D4F9EEDC-4EE8-5F91-AEE7-89F7F452642B}"/>
              </a:ext>
            </a:extLst>
          </p:cNvPr>
          <p:cNvGraphicFramePr/>
          <p:nvPr/>
        </p:nvGraphicFramePr>
        <p:xfrm>
          <a:off x="838199" y="2963824"/>
          <a:ext cx="9534525" cy="321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20DB9DE6-5FD7-BE90-153A-3B6C87A370CD}"/>
              </a:ext>
            </a:extLst>
          </p:cNvPr>
          <p:cNvSpPr txBox="1"/>
          <p:nvPr/>
        </p:nvSpPr>
        <p:spPr>
          <a:xfrm>
            <a:off x="838199" y="2676472"/>
            <a:ext cx="4867276" cy="369332"/>
          </a:xfrm>
          <a:prstGeom prst="rect">
            <a:avLst/>
          </a:prstGeom>
          <a:noFill/>
        </p:spPr>
        <p:txBody>
          <a:bodyPr wrap="square">
            <a:spAutoFit/>
          </a:bodyPr>
          <a:lstStyle/>
          <a:p>
            <a:r>
              <a:rPr lang="en-US" sz="1800" b="1" i="0">
                <a:solidFill>
                  <a:srgbClr val="000000"/>
                </a:solidFill>
                <a:effectLst/>
                <a:latin typeface="Aptos" panose="020B0004020202020204" pitchFamily="34" charset="0"/>
              </a:rPr>
              <a:t>Legislative Motivations for FEOC Restrictions</a:t>
            </a:r>
          </a:p>
        </p:txBody>
      </p:sp>
      <p:sp>
        <p:nvSpPr>
          <p:cNvPr id="7" name="TextBox 6">
            <a:extLst>
              <a:ext uri="{FF2B5EF4-FFF2-40B4-BE49-F238E27FC236}">
                <a16:creationId xmlns:a16="http://schemas.microsoft.com/office/drawing/2014/main" id="{B067A3C9-926A-DFA7-08B2-078EA9F861D1}"/>
              </a:ext>
            </a:extLst>
          </p:cNvPr>
          <p:cNvSpPr txBox="1"/>
          <p:nvPr/>
        </p:nvSpPr>
        <p:spPr>
          <a:xfrm>
            <a:off x="838198" y="1915120"/>
            <a:ext cx="10763251" cy="646331"/>
          </a:xfrm>
          <a:prstGeom prst="rect">
            <a:avLst/>
          </a:prstGeom>
          <a:noFill/>
        </p:spPr>
        <p:txBody>
          <a:bodyPr wrap="square">
            <a:spAutoFit/>
          </a:bodyPr>
          <a:lstStyle/>
          <a:p>
            <a:r>
              <a:rPr lang="en-US" sz="1800" i="0">
                <a:solidFill>
                  <a:srgbClr val="000000"/>
                </a:solidFill>
                <a:effectLst/>
                <a:latin typeface="Aptos" panose="020B0004020202020204" pitchFamily="34" charset="0"/>
              </a:rPr>
              <a:t>Congress has strongly signaled the desire to restrict “Foreign Entities of Concern (FEOC)” from receiving benefits from energy tax credits.</a:t>
            </a:r>
          </a:p>
        </p:txBody>
      </p:sp>
    </p:spTree>
    <p:extLst>
      <p:ext uri="{BB962C8B-B14F-4D97-AF65-F5344CB8AC3E}">
        <p14:creationId xmlns:p14="http://schemas.microsoft.com/office/powerpoint/2010/main" val="3923516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0A606-7528-D893-EBE8-EEEE86D03DB0}"/>
              </a:ext>
            </a:extLst>
          </p:cNvPr>
          <p:cNvSpPr>
            <a:spLocks noGrp="1"/>
          </p:cNvSpPr>
          <p:nvPr>
            <p:ph type="title"/>
          </p:nvPr>
        </p:nvSpPr>
        <p:spPr>
          <a:xfrm>
            <a:off x="838199" y="800100"/>
            <a:ext cx="10791825" cy="890588"/>
          </a:xfrm>
        </p:spPr>
        <p:txBody>
          <a:bodyPr>
            <a:normAutofit fontScale="90000"/>
          </a:bodyPr>
          <a:lstStyle/>
          <a:p>
            <a:r>
              <a:rPr lang="en-US">
                <a:latin typeface="Aptos" panose="020B0004020202020204" pitchFamily="34" charset="0"/>
              </a:rPr>
              <a:t>House Bill FEOC Provisions: UNWORKABLE!</a:t>
            </a:r>
          </a:p>
        </p:txBody>
      </p:sp>
      <p:sp>
        <p:nvSpPr>
          <p:cNvPr id="4" name="Rectangle: Rounded Corners 3">
            <a:extLst>
              <a:ext uri="{FF2B5EF4-FFF2-40B4-BE49-F238E27FC236}">
                <a16:creationId xmlns:a16="http://schemas.microsoft.com/office/drawing/2014/main" id="{5EA32A3F-5383-5F96-EDE3-BBB90937C8F6}"/>
              </a:ext>
            </a:extLst>
          </p:cNvPr>
          <p:cNvSpPr/>
          <p:nvPr/>
        </p:nvSpPr>
        <p:spPr>
          <a:xfrm>
            <a:off x="838199" y="2171699"/>
            <a:ext cx="3429000" cy="685800"/>
          </a:xfrm>
          <a:prstGeom prst="roundRect">
            <a:avLst>
              <a:gd name="adj" fmla="val 6194"/>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000">
                <a:latin typeface="Aptos" panose="020B0004020202020204" pitchFamily="34" charset="0"/>
              </a:rPr>
              <a:t>Impossible Supply Chain Purity Evaluation</a:t>
            </a:r>
          </a:p>
        </p:txBody>
      </p:sp>
      <p:sp>
        <p:nvSpPr>
          <p:cNvPr id="6" name="Rectangle: Rounded Corners 5">
            <a:extLst>
              <a:ext uri="{FF2B5EF4-FFF2-40B4-BE49-F238E27FC236}">
                <a16:creationId xmlns:a16="http://schemas.microsoft.com/office/drawing/2014/main" id="{375EF970-62E8-21CE-C078-D5F4D7743DC8}"/>
              </a:ext>
            </a:extLst>
          </p:cNvPr>
          <p:cNvSpPr/>
          <p:nvPr/>
        </p:nvSpPr>
        <p:spPr>
          <a:xfrm>
            <a:off x="838197" y="3547765"/>
            <a:ext cx="3429000" cy="685800"/>
          </a:xfrm>
          <a:prstGeom prst="roundRect">
            <a:avLst>
              <a:gd name="adj" fmla="val 619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000">
                <a:latin typeface="Aptos" panose="020B0004020202020204" pitchFamily="34" charset="0"/>
              </a:rPr>
              <a:t>Unreasonable Payments Test to Unrelated Parties</a:t>
            </a:r>
          </a:p>
        </p:txBody>
      </p:sp>
      <p:sp>
        <p:nvSpPr>
          <p:cNvPr id="7" name="Rectangle: Rounded Corners 6">
            <a:extLst>
              <a:ext uri="{FF2B5EF4-FFF2-40B4-BE49-F238E27FC236}">
                <a16:creationId xmlns:a16="http://schemas.microsoft.com/office/drawing/2014/main" id="{CBC07A15-BAD2-061C-B4B0-2D87D77A8186}"/>
              </a:ext>
            </a:extLst>
          </p:cNvPr>
          <p:cNvSpPr/>
          <p:nvPr/>
        </p:nvSpPr>
        <p:spPr>
          <a:xfrm>
            <a:off x="838199" y="5048547"/>
            <a:ext cx="3429000" cy="685800"/>
          </a:xfrm>
          <a:prstGeom prst="roundRect">
            <a:avLst>
              <a:gd name="adj" fmla="val 6194"/>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000">
                <a:latin typeface="Aptos" panose="020B0004020202020204" pitchFamily="34" charset="0"/>
              </a:rPr>
              <a:t>Puts Industry at Mercy of Slow, Uncertain Rulemaking</a:t>
            </a:r>
          </a:p>
        </p:txBody>
      </p:sp>
      <p:sp>
        <p:nvSpPr>
          <p:cNvPr id="8" name="Arrow: Right 7">
            <a:extLst>
              <a:ext uri="{FF2B5EF4-FFF2-40B4-BE49-F238E27FC236}">
                <a16:creationId xmlns:a16="http://schemas.microsoft.com/office/drawing/2014/main" id="{5570D2F5-B2BE-E970-D5C3-C72049420EB7}"/>
              </a:ext>
            </a:extLst>
          </p:cNvPr>
          <p:cNvSpPr/>
          <p:nvPr/>
        </p:nvSpPr>
        <p:spPr>
          <a:xfrm>
            <a:off x="4433264" y="2252498"/>
            <a:ext cx="863950" cy="52420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53EAE7F7-90AA-344D-B31E-F5C06643540F}"/>
              </a:ext>
            </a:extLst>
          </p:cNvPr>
          <p:cNvSpPr/>
          <p:nvPr/>
        </p:nvSpPr>
        <p:spPr>
          <a:xfrm>
            <a:off x="4433264" y="3628564"/>
            <a:ext cx="863950" cy="524202"/>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379B3C65-71ED-7E26-D6B6-6F58E0A0B0D4}"/>
              </a:ext>
            </a:extLst>
          </p:cNvPr>
          <p:cNvSpPr/>
          <p:nvPr/>
        </p:nvSpPr>
        <p:spPr>
          <a:xfrm>
            <a:off x="4433264" y="5129346"/>
            <a:ext cx="863950" cy="524202"/>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878D01E-583C-228D-6EBE-D4B66546B791}"/>
              </a:ext>
            </a:extLst>
          </p:cNvPr>
          <p:cNvSpPr txBox="1"/>
          <p:nvPr/>
        </p:nvSpPr>
        <p:spPr>
          <a:xfrm>
            <a:off x="5637750" y="2052934"/>
            <a:ext cx="6173250" cy="923330"/>
          </a:xfrm>
          <a:prstGeom prst="rect">
            <a:avLst/>
          </a:prstGeom>
          <a:noFill/>
        </p:spPr>
        <p:txBody>
          <a:bodyPr wrap="square">
            <a:spAutoFit/>
          </a:bodyPr>
          <a:lstStyle/>
          <a:p>
            <a:r>
              <a:rPr lang="en-US" sz="1800" i="0">
                <a:solidFill>
                  <a:srgbClr val="000000"/>
                </a:solidFill>
                <a:effectLst/>
                <a:latin typeface="Aptos" panose="020B0004020202020204" pitchFamily="34" charset="0"/>
              </a:rPr>
              <a:t>Requires subcomponents, raw materials and mined minerals to be free from FEOC influence. Drafted exemption do not actuall</a:t>
            </a:r>
            <a:r>
              <a:rPr lang="en-US">
                <a:solidFill>
                  <a:srgbClr val="000000"/>
                </a:solidFill>
                <a:latin typeface="Aptos" panose="020B0004020202020204" pitchFamily="34" charset="0"/>
              </a:rPr>
              <a:t>y exempt any materials</a:t>
            </a:r>
            <a:endParaRPr lang="en-US" sz="1800" i="0">
              <a:solidFill>
                <a:srgbClr val="000000"/>
              </a:solidFill>
              <a:effectLst/>
              <a:latin typeface="Aptos" panose="020B0004020202020204" pitchFamily="34" charset="0"/>
            </a:endParaRPr>
          </a:p>
        </p:txBody>
      </p:sp>
      <p:sp>
        <p:nvSpPr>
          <p:cNvPr id="12" name="TextBox 11">
            <a:extLst>
              <a:ext uri="{FF2B5EF4-FFF2-40B4-BE49-F238E27FC236}">
                <a16:creationId xmlns:a16="http://schemas.microsoft.com/office/drawing/2014/main" id="{A82776B8-BDC2-17F2-FF44-83217455B3AA}"/>
              </a:ext>
            </a:extLst>
          </p:cNvPr>
          <p:cNvSpPr txBox="1"/>
          <p:nvPr/>
        </p:nvSpPr>
        <p:spPr>
          <a:xfrm>
            <a:off x="5637749" y="3429000"/>
            <a:ext cx="6173249" cy="923330"/>
          </a:xfrm>
          <a:prstGeom prst="rect">
            <a:avLst/>
          </a:prstGeom>
          <a:noFill/>
        </p:spPr>
        <p:txBody>
          <a:bodyPr wrap="square">
            <a:spAutoFit/>
          </a:bodyPr>
          <a:lstStyle/>
          <a:p>
            <a:r>
              <a:rPr lang="en-US">
                <a:solidFill>
                  <a:srgbClr val="000000"/>
                </a:solidFill>
                <a:latin typeface="Aptos" panose="020B0004020202020204" pitchFamily="34" charset="0"/>
              </a:rPr>
              <a:t>Taxpayers and manufacturers must monitor information on suppliers’ and their sub-suppliers’ payments on non-goods payments, including payments unrelated to the tax credits.</a:t>
            </a:r>
            <a:endParaRPr lang="en-US" sz="1800" i="0">
              <a:solidFill>
                <a:srgbClr val="000000"/>
              </a:solidFill>
              <a:effectLst/>
              <a:latin typeface="Aptos" panose="020B0004020202020204" pitchFamily="34" charset="0"/>
            </a:endParaRPr>
          </a:p>
        </p:txBody>
      </p:sp>
      <p:sp>
        <p:nvSpPr>
          <p:cNvPr id="13" name="TextBox 12">
            <a:extLst>
              <a:ext uri="{FF2B5EF4-FFF2-40B4-BE49-F238E27FC236}">
                <a16:creationId xmlns:a16="http://schemas.microsoft.com/office/drawing/2014/main" id="{AB03A271-716B-F557-3E3C-7CB6D62F2CB7}"/>
              </a:ext>
            </a:extLst>
          </p:cNvPr>
          <p:cNvSpPr txBox="1"/>
          <p:nvPr/>
        </p:nvSpPr>
        <p:spPr>
          <a:xfrm>
            <a:off x="5637750" y="4929782"/>
            <a:ext cx="6173248" cy="923330"/>
          </a:xfrm>
          <a:prstGeom prst="rect">
            <a:avLst/>
          </a:prstGeom>
          <a:noFill/>
        </p:spPr>
        <p:txBody>
          <a:bodyPr wrap="square">
            <a:spAutoFit/>
          </a:bodyPr>
          <a:lstStyle/>
          <a:p>
            <a:r>
              <a:rPr lang="en-US" sz="1800" i="0">
                <a:solidFill>
                  <a:srgbClr val="000000"/>
                </a:solidFill>
                <a:effectLst/>
                <a:latin typeface="Aptos" panose="020B0004020202020204" pitchFamily="34" charset="0"/>
              </a:rPr>
              <a:t>The bill introduces several undefined terms and concepts that will require a significant agency rulemaking process to effectuate. </a:t>
            </a:r>
          </a:p>
        </p:txBody>
      </p:sp>
    </p:spTree>
    <p:extLst>
      <p:ext uri="{BB962C8B-B14F-4D97-AF65-F5344CB8AC3E}">
        <p14:creationId xmlns:p14="http://schemas.microsoft.com/office/powerpoint/2010/main" val="1801113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5B679D-CC74-4B0C-0958-8462C8152AFE}"/>
              </a:ext>
            </a:extLst>
          </p:cNvPr>
          <p:cNvSpPr>
            <a:spLocks noGrp="1"/>
          </p:cNvSpPr>
          <p:nvPr>
            <p:ph type="body" sz="quarter" idx="10"/>
          </p:nvPr>
        </p:nvSpPr>
        <p:spPr>
          <a:xfrm>
            <a:off x="838200" y="1881614"/>
            <a:ext cx="9649022" cy="4176286"/>
          </a:xfrm>
        </p:spPr>
        <p:txBody>
          <a:bodyPr vert="horz" lIns="91440" tIns="45720" rIns="91440" bIns="45720" rtlCol="0" anchor="t">
            <a:normAutofit/>
          </a:bodyPr>
          <a:lstStyle/>
          <a:p>
            <a:pPr marL="0" indent="0">
              <a:buNone/>
            </a:pPr>
            <a:r>
              <a:rPr lang="en-US" sz="2000">
                <a:latin typeface="Aptos"/>
              </a:rPr>
              <a:t>ACP is working with other energy trades, aligned stakeholders and the Senate on reasonable and workable FEOC restrictions by </a:t>
            </a:r>
            <a:r>
              <a:rPr lang="en-US" sz="2000" b="1">
                <a:latin typeface="Aptos"/>
              </a:rPr>
              <a:t>fixing scope</a:t>
            </a:r>
            <a:r>
              <a:rPr lang="en-US" sz="2000">
                <a:latin typeface="Aptos"/>
              </a:rPr>
              <a:t>, </a:t>
            </a:r>
            <a:r>
              <a:rPr lang="en-US" sz="2000" b="1">
                <a:latin typeface="Aptos"/>
              </a:rPr>
              <a:t>applying reasonable diligence standards </a:t>
            </a:r>
            <a:r>
              <a:rPr lang="en-US" sz="2000">
                <a:latin typeface="Aptos"/>
              </a:rPr>
              <a:t>and </a:t>
            </a:r>
            <a:r>
              <a:rPr lang="en-US" sz="2000" b="1">
                <a:latin typeface="Aptos"/>
              </a:rPr>
              <a:t>ensuring statutory clarity</a:t>
            </a:r>
            <a:r>
              <a:rPr lang="en-US" sz="2000">
                <a:latin typeface="Aptos"/>
              </a:rPr>
              <a:t>.</a:t>
            </a:r>
          </a:p>
          <a:p>
            <a:pPr marL="0" indent="0">
              <a:buNone/>
            </a:pPr>
            <a:endParaRPr lang="en-US" sz="600">
              <a:latin typeface="Aptos" panose="020B0004020202020204" pitchFamily="34" charset="0"/>
            </a:endParaRPr>
          </a:p>
          <a:p>
            <a:pPr marL="0" indent="0">
              <a:buNone/>
            </a:pPr>
            <a:r>
              <a:rPr lang="en-US" sz="2000" b="1">
                <a:latin typeface="Aptos"/>
              </a:rPr>
              <a:t>Message: </a:t>
            </a:r>
            <a:r>
              <a:rPr lang="en-US" sz="2000">
                <a:latin typeface="Aptos"/>
              </a:rPr>
              <a:t>The House’s FEOC restrictions are unworkable and effectively end clean energy tax incentives that provide economic growth, good-paying jobs, and low-cost electricity to millions of Americans. </a:t>
            </a:r>
          </a:p>
          <a:p>
            <a:r>
              <a:rPr lang="en-US" sz="2000" b="1">
                <a:latin typeface="Aptos"/>
              </a:rPr>
              <a:t>Point to ACP </a:t>
            </a:r>
            <a:r>
              <a:rPr lang="en-US" sz="2000">
                <a:latin typeface="Aptos"/>
              </a:rPr>
              <a:t>as an organization that is willing to work towards reasonable and workable implementation that will support America’s competition with China for manufacturing jobs and strengthen our technology sector in the global race for digital dominance.</a:t>
            </a:r>
          </a:p>
          <a:p>
            <a:r>
              <a:rPr lang="en-US" sz="2000" b="1">
                <a:latin typeface="Aptos"/>
              </a:rPr>
              <a:t>For more information, </a:t>
            </a:r>
            <a:r>
              <a:rPr lang="en-US" sz="2000">
                <a:latin typeface="Aptos"/>
              </a:rPr>
              <a:t>contact your ACP Membership representative or </a:t>
            </a:r>
            <a:r>
              <a:rPr lang="en-US" sz="2000">
                <a:solidFill>
                  <a:schemeClr val="accent2"/>
                </a:solidFill>
                <a:latin typeface="Aptos"/>
                <a:hlinkClick r:id="rId2">
                  <a:extLst>
                    <a:ext uri="{A12FA001-AC4F-418D-AE19-62706E023703}">
                      <ahyp:hlinkClr xmlns:ahyp="http://schemas.microsoft.com/office/drawing/2018/hyperlinkcolor" val="tx"/>
                    </a:ext>
                  </a:extLst>
                </a:hlinkClick>
              </a:rPr>
              <a:t>Membership@cleanpower.org</a:t>
            </a:r>
            <a:endParaRPr lang="en-US" sz="2000">
              <a:solidFill>
                <a:schemeClr val="accent2"/>
              </a:solidFill>
              <a:latin typeface="Aptos"/>
            </a:endParaRPr>
          </a:p>
        </p:txBody>
      </p:sp>
      <p:sp>
        <p:nvSpPr>
          <p:cNvPr id="3" name="Title 2">
            <a:extLst>
              <a:ext uri="{FF2B5EF4-FFF2-40B4-BE49-F238E27FC236}">
                <a16:creationId xmlns:a16="http://schemas.microsoft.com/office/drawing/2014/main" id="{0211C64D-C4C1-BF4B-6F0D-1D3C26723F7E}"/>
              </a:ext>
            </a:extLst>
          </p:cNvPr>
          <p:cNvSpPr>
            <a:spLocks noGrp="1"/>
          </p:cNvSpPr>
          <p:nvPr>
            <p:ph type="title"/>
          </p:nvPr>
        </p:nvSpPr>
        <p:spPr/>
        <p:txBody>
          <a:bodyPr/>
          <a:lstStyle/>
          <a:p>
            <a:r>
              <a:rPr lang="en-US">
                <a:latin typeface="Aptos" panose="020B0004020202020204" pitchFamily="34" charset="0"/>
              </a:rPr>
              <a:t>Fixing FEOC</a:t>
            </a:r>
          </a:p>
        </p:txBody>
      </p:sp>
    </p:spTree>
    <p:extLst>
      <p:ext uri="{BB962C8B-B14F-4D97-AF65-F5344CB8AC3E}">
        <p14:creationId xmlns:p14="http://schemas.microsoft.com/office/powerpoint/2010/main" val="3787618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omen talking&#10;&#10;AI-generated content may be incorrect.">
            <a:extLst>
              <a:ext uri="{FF2B5EF4-FFF2-40B4-BE49-F238E27FC236}">
                <a16:creationId xmlns:a16="http://schemas.microsoft.com/office/drawing/2014/main" id="{B07B79CB-B3A1-F280-58E9-22BC4D47D998}"/>
              </a:ext>
            </a:extLst>
          </p:cNvPr>
          <p:cNvPicPr>
            <a:picLocks noChangeAspect="1"/>
          </p:cNvPicPr>
          <p:nvPr/>
        </p:nvPicPr>
        <p:blipFill>
          <a:blip r:embed="rId2"/>
          <a:stretch>
            <a:fillRect/>
          </a:stretch>
        </p:blipFill>
        <p:spPr>
          <a:xfrm>
            <a:off x="9878786" y="252412"/>
            <a:ext cx="2068286" cy="1378404"/>
          </a:xfrm>
          <a:prstGeom prst="rect">
            <a:avLst/>
          </a:prstGeom>
        </p:spPr>
      </p:pic>
      <p:sp>
        <p:nvSpPr>
          <p:cNvPr id="3" name="Title 2">
            <a:extLst>
              <a:ext uri="{FF2B5EF4-FFF2-40B4-BE49-F238E27FC236}">
                <a16:creationId xmlns:a16="http://schemas.microsoft.com/office/drawing/2014/main" id="{0C0425D7-73F1-1112-1663-DDAB50790265}"/>
              </a:ext>
            </a:extLst>
          </p:cNvPr>
          <p:cNvSpPr>
            <a:spLocks noGrp="1"/>
          </p:cNvSpPr>
          <p:nvPr>
            <p:ph type="ctrTitle"/>
          </p:nvPr>
        </p:nvSpPr>
        <p:spPr>
          <a:xfrm>
            <a:off x="673101" y="235177"/>
            <a:ext cx="8890000" cy="1104900"/>
          </a:xfrm>
        </p:spPr>
        <p:txBody>
          <a:bodyPr>
            <a:normAutofit/>
          </a:bodyPr>
          <a:lstStyle/>
          <a:p>
            <a:r>
              <a:rPr lang="en-US" sz="4400">
                <a:latin typeface="Aptos"/>
                <a:ea typeface="Calibri"/>
                <a:cs typeface="Calibri"/>
              </a:rPr>
              <a:t>ACP Events in 2025-2026</a:t>
            </a:r>
            <a:endParaRPr lang="en-US" sz="4400">
              <a:latin typeface="Aptos"/>
            </a:endParaRPr>
          </a:p>
        </p:txBody>
      </p:sp>
      <p:sp>
        <p:nvSpPr>
          <p:cNvPr id="4" name="Slide Number Placeholder 3">
            <a:extLst>
              <a:ext uri="{FF2B5EF4-FFF2-40B4-BE49-F238E27FC236}">
                <a16:creationId xmlns:a16="http://schemas.microsoft.com/office/drawing/2014/main" id="{B62D236C-45D5-B5F6-4CDB-B76A3383D380}"/>
              </a:ext>
            </a:extLst>
          </p:cNvPr>
          <p:cNvSpPr>
            <a:spLocks noGrp="1"/>
          </p:cNvSpPr>
          <p:nvPr>
            <p:ph type="sldNum" sz="quarter" idx="4294967295"/>
          </p:nvPr>
        </p:nvSpPr>
        <p:spPr>
          <a:xfrm>
            <a:off x="0" y="635952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EABA9C-3BD8-484B-B9CF-997D0E995AAF}" type="slidenum">
              <a:rPr lang="en-US" smtClean="0"/>
              <a:pPr/>
              <a:t>19</a:t>
            </a:fld>
            <a:endParaRPr lang="en-US"/>
          </a:p>
        </p:txBody>
      </p:sp>
      <p:graphicFrame>
        <p:nvGraphicFramePr>
          <p:cNvPr id="11" name="Table 10">
            <a:extLst>
              <a:ext uri="{FF2B5EF4-FFF2-40B4-BE49-F238E27FC236}">
                <a16:creationId xmlns:a16="http://schemas.microsoft.com/office/drawing/2014/main" id="{D8BDC315-E200-D0F6-5051-DD50A032E7FB}"/>
              </a:ext>
            </a:extLst>
          </p:cNvPr>
          <p:cNvGraphicFramePr>
            <a:graphicFrameLocks noGrp="1"/>
          </p:cNvGraphicFramePr>
          <p:nvPr>
            <p:extLst>
              <p:ext uri="{D42A27DB-BD31-4B8C-83A1-F6EECF244321}">
                <p14:modId xmlns:p14="http://schemas.microsoft.com/office/powerpoint/2010/main" val="672048414"/>
              </p:ext>
            </p:extLst>
          </p:nvPr>
        </p:nvGraphicFramePr>
        <p:xfrm>
          <a:off x="295276" y="1512821"/>
          <a:ext cx="9429745" cy="5069712"/>
        </p:xfrm>
        <a:graphic>
          <a:graphicData uri="http://schemas.openxmlformats.org/drawingml/2006/table">
            <a:tbl>
              <a:tblPr firstRow="1" bandRow="1">
                <a:tableStyleId>{5C22544A-7EE6-4342-B048-85BDC9FD1C3A}</a:tableStyleId>
              </a:tblPr>
              <a:tblGrid>
                <a:gridCol w="2364165">
                  <a:extLst>
                    <a:ext uri="{9D8B030D-6E8A-4147-A177-3AD203B41FA5}">
                      <a16:colId xmlns:a16="http://schemas.microsoft.com/office/drawing/2014/main" val="1029313137"/>
                    </a:ext>
                  </a:extLst>
                </a:gridCol>
                <a:gridCol w="1856013">
                  <a:extLst>
                    <a:ext uri="{9D8B030D-6E8A-4147-A177-3AD203B41FA5}">
                      <a16:colId xmlns:a16="http://schemas.microsoft.com/office/drawing/2014/main" val="175520248"/>
                    </a:ext>
                  </a:extLst>
                </a:gridCol>
                <a:gridCol w="1724297">
                  <a:extLst>
                    <a:ext uri="{9D8B030D-6E8A-4147-A177-3AD203B41FA5}">
                      <a16:colId xmlns:a16="http://schemas.microsoft.com/office/drawing/2014/main" val="332271236"/>
                    </a:ext>
                  </a:extLst>
                </a:gridCol>
                <a:gridCol w="3485270">
                  <a:extLst>
                    <a:ext uri="{9D8B030D-6E8A-4147-A177-3AD203B41FA5}">
                      <a16:colId xmlns:a16="http://schemas.microsoft.com/office/drawing/2014/main" val="2635574907"/>
                    </a:ext>
                  </a:extLst>
                </a:gridCol>
              </a:tblGrid>
              <a:tr h="337240">
                <a:tc>
                  <a:txBody>
                    <a:bodyPr/>
                    <a:lstStyle/>
                    <a:p>
                      <a:pPr algn="ctr"/>
                      <a:r>
                        <a:rPr lang="en-US" b="1" i="0">
                          <a:solidFill>
                            <a:srgbClr val="25345D"/>
                          </a:solidFill>
                          <a:latin typeface="Aptos"/>
                        </a:rPr>
                        <a:t>EVENT</a:t>
                      </a:r>
                    </a:p>
                  </a:txBody>
                  <a:tcPr anchor="ctr">
                    <a:lnL w="12700" cmpd="sng">
                      <a:noFill/>
                    </a:lnL>
                    <a:lnR w="9525"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0A9E3"/>
                    </a:solidFill>
                  </a:tcPr>
                </a:tc>
                <a:tc>
                  <a:txBody>
                    <a:bodyPr/>
                    <a:lstStyle/>
                    <a:p>
                      <a:pPr algn="ctr"/>
                      <a:r>
                        <a:rPr lang="en-US" b="1" i="0">
                          <a:solidFill>
                            <a:srgbClr val="25345D"/>
                          </a:solidFill>
                          <a:latin typeface="Aptos"/>
                        </a:rPr>
                        <a:t>DATES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0A9E3"/>
                    </a:solidFill>
                  </a:tcPr>
                </a:tc>
                <a:tc>
                  <a:txBody>
                    <a:bodyPr/>
                    <a:lstStyle/>
                    <a:p>
                      <a:pPr algn="ctr"/>
                      <a:r>
                        <a:rPr lang="en-US" b="1" i="0">
                          <a:solidFill>
                            <a:srgbClr val="25345D"/>
                          </a:solidFill>
                          <a:latin typeface="Aptos"/>
                        </a:rPr>
                        <a:t>LOCATION</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0A9E3"/>
                    </a:solidFill>
                  </a:tcPr>
                </a:tc>
                <a:tc>
                  <a:txBody>
                    <a:bodyPr/>
                    <a:lstStyle/>
                    <a:p>
                      <a:pPr algn="ctr"/>
                      <a:r>
                        <a:rPr lang="en-US" b="1" i="0">
                          <a:solidFill>
                            <a:srgbClr val="25345D"/>
                          </a:solidFill>
                          <a:latin typeface="Aptos"/>
                        </a:rPr>
                        <a:t>TARGET AUDIENCE</a:t>
                      </a:r>
                    </a:p>
                  </a:txBody>
                  <a:tcPr anchor="ctr">
                    <a:lnL w="9525" cap="flat" cmpd="sng" algn="ctr">
                      <a:noFill/>
                      <a:prstDash val="solid"/>
                      <a:round/>
                      <a:headEnd type="none" w="med" len="med"/>
                      <a:tailEnd type="none" w="med" len="med"/>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0A9E3"/>
                    </a:solidFill>
                  </a:tcPr>
                </a:tc>
                <a:extLst>
                  <a:ext uri="{0D108BD9-81ED-4DB2-BD59-A6C34878D82A}">
                    <a16:rowId xmlns:a16="http://schemas.microsoft.com/office/drawing/2014/main" val="840580126"/>
                  </a:ext>
                </a:extLst>
              </a:tr>
              <a:tr h="590169">
                <a:tc>
                  <a:txBody>
                    <a:bodyPr/>
                    <a:lstStyle/>
                    <a:p>
                      <a:pPr algn="ctr"/>
                      <a:r>
                        <a:rPr lang="en-US" sz="1600" b="1" i="0">
                          <a:solidFill>
                            <a:schemeClr val="bg1"/>
                          </a:solidFill>
                          <a:latin typeface="Aptos"/>
                        </a:rPr>
                        <a:t>EMPOWHER </a:t>
                      </a:r>
                    </a:p>
                  </a:txBody>
                  <a:tcPr anchor="ctr">
                    <a:lnL w="12700" cmpd="sng">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a:solidFill>
                            <a:schemeClr val="bg1"/>
                          </a:solidFill>
                          <a:latin typeface="Aptos"/>
                        </a:rPr>
                        <a:t>August 6-8</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a:solidFill>
                            <a:schemeClr val="bg1"/>
                          </a:solidFill>
                          <a:latin typeface="Aptos"/>
                        </a:rPr>
                        <a:t>Charlotte, NC</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a:solidFill>
                            <a:schemeClr val="bg1"/>
                          </a:solidFill>
                          <a:latin typeface="Aptos"/>
                        </a:rPr>
                        <a:t>Women Leaders in Clean Energy</a:t>
                      </a:r>
                    </a:p>
                  </a:txBody>
                  <a:tcPr anchor="ctr">
                    <a:lnL w="952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5189742"/>
                  </a:ext>
                </a:extLst>
              </a:tr>
              <a:tr h="590169">
                <a:tc>
                  <a:txBody>
                    <a:bodyPr/>
                    <a:lstStyle/>
                    <a:p>
                      <a:pPr algn="ctr"/>
                      <a:r>
                        <a:rPr lang="en-US" sz="1600" b="1" i="0">
                          <a:solidFill>
                            <a:schemeClr val="bg1"/>
                          </a:solidFill>
                          <a:latin typeface="Aptos"/>
                        </a:rPr>
                        <a:t>OFFSHORE </a:t>
                      </a:r>
                    </a:p>
                    <a:p>
                      <a:pPr algn="ctr"/>
                      <a:r>
                        <a:rPr lang="en-US" sz="1600" b="1" i="0">
                          <a:solidFill>
                            <a:schemeClr val="bg1"/>
                          </a:solidFill>
                          <a:latin typeface="Aptos"/>
                        </a:rPr>
                        <a:t>WINDPOWER</a:t>
                      </a:r>
                    </a:p>
                  </a:txBody>
                  <a:tcPr anchor="ctr">
                    <a:lnL w="12700" cmpd="sng">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a:solidFill>
                            <a:schemeClr val="bg1"/>
                          </a:solidFill>
                          <a:latin typeface="Aptos"/>
                        </a:rPr>
                        <a:t>October 6-8</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a:solidFill>
                            <a:schemeClr val="bg1"/>
                          </a:solidFill>
                          <a:latin typeface="Aptos"/>
                        </a:rPr>
                        <a:t>Boston, MA</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a:solidFill>
                            <a:schemeClr val="bg1"/>
                          </a:solidFill>
                          <a:latin typeface="Aptos"/>
                        </a:rPr>
                        <a:t>Offshore Wind</a:t>
                      </a:r>
                    </a:p>
                  </a:txBody>
                  <a:tcPr anchor="ctr">
                    <a:lnL w="952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3322101"/>
                  </a:ext>
                </a:extLst>
              </a:tr>
              <a:tr h="572773">
                <a:tc>
                  <a:txBody>
                    <a:bodyPr/>
                    <a:lstStyle/>
                    <a:p>
                      <a:pPr algn="ctr"/>
                      <a:r>
                        <a:rPr lang="en-US" sz="1600" b="1" i="0">
                          <a:solidFill>
                            <a:schemeClr val="bg1"/>
                          </a:solidFill>
                          <a:latin typeface="Aptos"/>
                        </a:rPr>
                        <a:t>RECHARGE</a:t>
                      </a:r>
                    </a:p>
                  </a:txBody>
                  <a:tcPr anchor="ctr">
                    <a:lnL w="12700" cmpd="sng">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a:solidFill>
                            <a:schemeClr val="bg1"/>
                          </a:solidFill>
                          <a:latin typeface="Aptos"/>
                        </a:rPr>
                        <a:t>October 27-29</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a:solidFill>
                            <a:schemeClr val="bg1"/>
                          </a:solidFill>
                          <a:latin typeface="Aptos"/>
                        </a:rPr>
                        <a:t>Austin, TX</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a:solidFill>
                            <a:schemeClr val="bg1"/>
                          </a:solidFill>
                          <a:latin typeface="Aptos"/>
                        </a:rPr>
                        <a:t>Energy Storage</a:t>
                      </a:r>
                    </a:p>
                  </a:txBody>
                  <a:tcPr anchor="ctr">
                    <a:lnL w="952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037675"/>
                  </a:ext>
                </a:extLst>
              </a:tr>
              <a:tr h="590169">
                <a:tc>
                  <a:txBody>
                    <a:bodyPr/>
                    <a:lstStyle/>
                    <a:p>
                      <a:pPr algn="ctr"/>
                      <a:r>
                        <a:rPr lang="en-US" sz="1600" b="1" i="0">
                          <a:solidFill>
                            <a:schemeClr val="bg1"/>
                          </a:solidFill>
                          <a:latin typeface="Aptos"/>
                        </a:rPr>
                        <a:t>PEAK</a:t>
                      </a:r>
                    </a:p>
                  </a:txBody>
                  <a:tcPr anchor="ctr">
                    <a:lnL w="12700" cmpd="sng">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600" b="1" i="0">
                          <a:solidFill>
                            <a:schemeClr val="bg1"/>
                          </a:solidFill>
                          <a:latin typeface="Aptos"/>
                        </a:rPr>
                        <a:t>October 29-31</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600" b="1" i="0">
                          <a:solidFill>
                            <a:schemeClr val="bg1"/>
                          </a:solidFill>
                          <a:latin typeface="Aptos"/>
                        </a:rPr>
                        <a:t>Austin, TX</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600" b="1" i="0">
                          <a:solidFill>
                            <a:schemeClr val="bg1"/>
                          </a:solidFill>
                          <a:latin typeface="Aptos"/>
                        </a:rPr>
                        <a:t>Industry-wide / Clean Energy Project Modeling &amp; Assessment</a:t>
                      </a:r>
                    </a:p>
                  </a:txBody>
                  <a:tcPr anchor="ctr">
                    <a:lnL w="952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35527534"/>
                  </a:ext>
                </a:extLst>
              </a:tr>
              <a:tr h="590168">
                <a:tc>
                  <a:txBody>
                    <a:bodyPr/>
                    <a:lstStyle/>
                    <a:p>
                      <a:pPr lvl="0" algn="ctr">
                        <a:buNone/>
                      </a:pPr>
                      <a:r>
                        <a:rPr lang="en-US" sz="1600" b="1" i="0">
                          <a:solidFill>
                            <a:srgbClr val="01ADEE"/>
                          </a:solidFill>
                          <a:latin typeface="Aptos"/>
                        </a:rPr>
                        <a:t>OPS, MAINTENANCE + SAFETY</a:t>
                      </a:r>
                    </a:p>
                  </a:txBody>
                  <a:tcPr anchor="ctr">
                    <a:lnL w="12700" cmpd="sng">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600" b="1" i="0">
                          <a:solidFill>
                            <a:srgbClr val="01ADEE"/>
                          </a:solidFill>
                          <a:latin typeface="Aptos"/>
                        </a:rPr>
                        <a:t>March 4-6, 2026</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600" b="1" i="0">
                          <a:solidFill>
                            <a:srgbClr val="01ADEE"/>
                          </a:solidFill>
                          <a:latin typeface="Aptos"/>
                        </a:rPr>
                        <a:t>Orlando, FL</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600" b="1" i="0">
                          <a:solidFill>
                            <a:srgbClr val="01ADEE"/>
                          </a:solidFill>
                          <a:latin typeface="Aptos"/>
                        </a:rPr>
                        <a:t>Industry-wide / Focus on </a:t>
                      </a:r>
                    </a:p>
                    <a:p>
                      <a:pPr lvl="0" algn="ctr">
                        <a:buNone/>
                      </a:pPr>
                      <a:r>
                        <a:rPr lang="en-US" sz="1600" b="1" i="0">
                          <a:solidFill>
                            <a:srgbClr val="01ADEE"/>
                          </a:solidFill>
                          <a:latin typeface="Aptos"/>
                        </a:rPr>
                        <a:t>workforce safety</a:t>
                      </a:r>
                    </a:p>
                  </a:txBody>
                  <a:tcPr anchor="ctr">
                    <a:lnL w="952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580507"/>
                  </a:ext>
                </a:extLst>
              </a:tr>
              <a:tr h="590168">
                <a:tc>
                  <a:txBody>
                    <a:bodyPr/>
                    <a:lstStyle/>
                    <a:p>
                      <a:pPr lvl="0" algn="ctr">
                        <a:buNone/>
                      </a:pPr>
                      <a:r>
                        <a:rPr lang="en-US" sz="1600" b="1" i="0">
                          <a:solidFill>
                            <a:srgbClr val="01ADEE"/>
                          </a:solidFill>
                          <a:latin typeface="Aptos"/>
                        </a:rPr>
                        <a:t>SITING + </a:t>
                      </a:r>
                    </a:p>
                    <a:p>
                      <a:pPr lvl="0" algn="ctr">
                        <a:buNone/>
                      </a:pPr>
                      <a:r>
                        <a:rPr lang="en-US" sz="1600" b="1" i="0">
                          <a:solidFill>
                            <a:srgbClr val="01ADEE"/>
                          </a:solidFill>
                          <a:latin typeface="Aptos"/>
                        </a:rPr>
                        <a:t>PERMITTING</a:t>
                      </a:r>
                    </a:p>
                  </a:txBody>
                  <a:tcPr anchor="ctr">
                    <a:lnL w="12700" cmpd="sng">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600" b="1" i="0">
                          <a:solidFill>
                            <a:srgbClr val="01ADEE"/>
                          </a:solidFill>
                          <a:latin typeface="Aptos"/>
                        </a:rPr>
                        <a:t>March 30-April 1</a:t>
                      </a:r>
                      <a:r>
                        <a:rPr lang="en-US" sz="1600" b="1" i="0" u="none" strike="noStrike" noProof="0">
                          <a:solidFill>
                            <a:srgbClr val="01ADEE"/>
                          </a:solidFill>
                          <a:latin typeface="Aptos"/>
                        </a:rPr>
                        <a:t>, 2026</a:t>
                      </a:r>
                      <a:endParaRPr lang="en-US" sz="1600" b="1" i="0">
                        <a:solidFill>
                          <a:srgbClr val="01ADEE"/>
                        </a:solidFill>
                        <a:latin typeface="Aptos"/>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600" b="1" i="0">
                          <a:solidFill>
                            <a:srgbClr val="01ADEE"/>
                          </a:solidFill>
                          <a:latin typeface="Aptos"/>
                        </a:rPr>
                        <a:t>Aurora, CO</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600" b="1" i="0">
                          <a:solidFill>
                            <a:srgbClr val="01ADEE"/>
                          </a:solidFill>
                          <a:latin typeface="Aptos"/>
                        </a:rPr>
                        <a:t>Industry-wide / Pre-development</a:t>
                      </a:r>
                    </a:p>
                    <a:p>
                      <a:pPr lvl="0" algn="ctr">
                        <a:buNone/>
                      </a:pPr>
                      <a:r>
                        <a:rPr lang="en-US" sz="1600" b="1" i="0">
                          <a:solidFill>
                            <a:srgbClr val="01ADEE"/>
                          </a:solidFill>
                          <a:latin typeface="Aptos"/>
                        </a:rPr>
                        <a:t> process</a:t>
                      </a:r>
                    </a:p>
                  </a:txBody>
                  <a:tcPr anchor="ctr">
                    <a:lnL w="952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8507772"/>
                  </a:ext>
                </a:extLst>
              </a:tr>
              <a:tr h="590168">
                <a:tc>
                  <a:txBody>
                    <a:bodyPr/>
                    <a:lstStyle/>
                    <a:p>
                      <a:pPr lvl="0" algn="ctr">
                        <a:buNone/>
                      </a:pPr>
                      <a:r>
                        <a:rPr lang="en-US" sz="1600" b="1" i="0">
                          <a:solidFill>
                            <a:srgbClr val="01ADEE"/>
                          </a:solidFill>
                          <a:latin typeface="Aptos"/>
                        </a:rPr>
                        <a:t>CLEANPOWER </a:t>
                      </a:r>
                    </a:p>
                    <a:p>
                      <a:pPr lvl="0" algn="ctr">
                        <a:buNone/>
                      </a:pPr>
                      <a:r>
                        <a:rPr lang="en-US" sz="1600" b="1" i="0">
                          <a:solidFill>
                            <a:srgbClr val="01ADEE"/>
                          </a:solidFill>
                          <a:latin typeface="Aptos"/>
                        </a:rPr>
                        <a:t>ON THE HILL</a:t>
                      </a:r>
                    </a:p>
                  </a:txBody>
                  <a:tcPr anchor="ctr">
                    <a:lnL w="12700" cmpd="sng">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600" b="1" i="0">
                          <a:solidFill>
                            <a:srgbClr val="01ADEE"/>
                          </a:solidFill>
                          <a:latin typeface="Aptos"/>
                        </a:rPr>
                        <a:t>TBD</a:t>
                      </a:r>
                      <a:endParaRPr lang="en-US"/>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600" b="1" i="0">
                          <a:solidFill>
                            <a:srgbClr val="01ADEE"/>
                          </a:solidFill>
                          <a:latin typeface="Aptos"/>
                        </a:rPr>
                        <a:t>Washington, DC</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600" b="1" i="0">
                          <a:solidFill>
                            <a:srgbClr val="01ADEE"/>
                          </a:solidFill>
                          <a:latin typeface="Aptos"/>
                        </a:rPr>
                        <a:t>Industry-wide / Focus on </a:t>
                      </a:r>
                    </a:p>
                    <a:p>
                      <a:pPr lvl="0" algn="ctr">
                        <a:buNone/>
                      </a:pPr>
                      <a:r>
                        <a:rPr lang="en-US" sz="1600" b="1" i="0">
                          <a:solidFill>
                            <a:srgbClr val="01ADEE"/>
                          </a:solidFill>
                          <a:latin typeface="Aptos"/>
                        </a:rPr>
                        <a:t>front-line workers</a:t>
                      </a:r>
                    </a:p>
                  </a:txBody>
                  <a:tcPr anchor="ctr">
                    <a:lnL w="952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0755559"/>
                  </a:ext>
                </a:extLst>
              </a:tr>
              <a:tr h="590168">
                <a:tc>
                  <a:txBody>
                    <a:bodyPr/>
                    <a:lstStyle/>
                    <a:p>
                      <a:pPr lvl="0" algn="ctr">
                        <a:buNone/>
                      </a:pPr>
                      <a:r>
                        <a:rPr lang="en-US" sz="1600" b="1" i="0">
                          <a:solidFill>
                            <a:srgbClr val="01ADEE"/>
                          </a:solidFill>
                          <a:latin typeface="Aptos"/>
                        </a:rPr>
                        <a:t>CLEANPOWER</a:t>
                      </a:r>
                    </a:p>
                  </a:txBody>
                  <a:tcPr anchor="ctr">
                    <a:lnL w="12700" cmpd="sng">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600" b="1" i="0">
                          <a:solidFill>
                            <a:srgbClr val="01ADEE"/>
                          </a:solidFill>
                          <a:latin typeface="Aptos"/>
                        </a:rPr>
                        <a:t>June 1-4</a:t>
                      </a:r>
                      <a:r>
                        <a:rPr lang="en-US" sz="1600" b="1" i="0" u="none" strike="noStrike" noProof="0">
                          <a:solidFill>
                            <a:srgbClr val="01ADEE"/>
                          </a:solidFill>
                          <a:latin typeface="Aptos"/>
                        </a:rPr>
                        <a:t>, 2026</a:t>
                      </a:r>
                      <a:endParaRPr lang="en-US" sz="1600" b="1" i="0">
                        <a:solidFill>
                          <a:srgbClr val="01ADEE"/>
                        </a:solidFill>
                        <a:latin typeface="Aptos"/>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600" b="1" i="0">
                          <a:solidFill>
                            <a:srgbClr val="01ADEE"/>
                          </a:solidFill>
                          <a:latin typeface="Aptos"/>
                        </a:rPr>
                        <a:t>Houston, TX</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600" b="1" i="0">
                          <a:solidFill>
                            <a:srgbClr val="01ADEE"/>
                          </a:solidFill>
                          <a:latin typeface="Aptos"/>
                        </a:rPr>
                        <a:t>Industry-wide Summit</a:t>
                      </a:r>
                    </a:p>
                  </a:txBody>
                  <a:tcPr anchor="ctr">
                    <a:lnL w="952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3459502"/>
                  </a:ext>
                </a:extLst>
              </a:tr>
            </a:tbl>
          </a:graphicData>
        </a:graphic>
      </p:graphicFrame>
      <p:pic>
        <p:nvPicPr>
          <p:cNvPr id="15" name="Picture 14" descr="A qr code with a white background&#10;&#10;Description automatically generated">
            <a:extLst>
              <a:ext uri="{FF2B5EF4-FFF2-40B4-BE49-F238E27FC236}">
                <a16:creationId xmlns:a16="http://schemas.microsoft.com/office/drawing/2014/main" id="{AC911442-9B15-8CDC-F9D6-22833AB1C4F8}"/>
              </a:ext>
            </a:extLst>
          </p:cNvPr>
          <p:cNvPicPr>
            <a:picLocks noChangeAspect="1"/>
          </p:cNvPicPr>
          <p:nvPr/>
        </p:nvPicPr>
        <p:blipFill>
          <a:blip r:embed="rId3"/>
          <a:srcRect l="-351" t="-612" r="-1216" b="-414"/>
          <a:stretch>
            <a:fillRect/>
          </a:stretch>
        </p:blipFill>
        <p:spPr>
          <a:xfrm>
            <a:off x="9889032" y="4474282"/>
            <a:ext cx="2099091" cy="2116967"/>
          </a:xfrm>
          <a:prstGeom prst="rect">
            <a:avLst/>
          </a:prstGeom>
        </p:spPr>
      </p:pic>
      <p:sp>
        <p:nvSpPr>
          <p:cNvPr id="16" name="Rectangle 15">
            <a:extLst>
              <a:ext uri="{FF2B5EF4-FFF2-40B4-BE49-F238E27FC236}">
                <a16:creationId xmlns:a16="http://schemas.microsoft.com/office/drawing/2014/main" id="{2056F390-52F3-D6F9-419F-763A3595B604}"/>
              </a:ext>
            </a:extLst>
          </p:cNvPr>
          <p:cNvSpPr/>
          <p:nvPr/>
        </p:nvSpPr>
        <p:spPr>
          <a:xfrm>
            <a:off x="9896257" y="4369589"/>
            <a:ext cx="2081450" cy="200107"/>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ea typeface="Calibri"/>
                <a:cs typeface="Calibri"/>
              </a:rPr>
              <a:t>See all upcoming events:</a:t>
            </a:r>
            <a:endParaRPr lang="en-US" sz="1200"/>
          </a:p>
        </p:txBody>
      </p:sp>
      <p:pic>
        <p:nvPicPr>
          <p:cNvPr id="7" name="Picture 6" descr="No alternative text description for this image">
            <a:extLst>
              <a:ext uri="{FF2B5EF4-FFF2-40B4-BE49-F238E27FC236}">
                <a16:creationId xmlns:a16="http://schemas.microsoft.com/office/drawing/2014/main" id="{D5D699F2-7FDD-03B8-35B7-3C0429CA450D}"/>
              </a:ext>
            </a:extLst>
          </p:cNvPr>
          <p:cNvPicPr>
            <a:picLocks noChangeAspect="1"/>
          </p:cNvPicPr>
          <p:nvPr/>
        </p:nvPicPr>
        <p:blipFill>
          <a:blip r:embed="rId4"/>
          <a:stretch>
            <a:fillRect/>
          </a:stretch>
        </p:blipFill>
        <p:spPr>
          <a:xfrm>
            <a:off x="9888310" y="1609725"/>
            <a:ext cx="2081894" cy="1385208"/>
          </a:xfrm>
          <a:prstGeom prst="rect">
            <a:avLst/>
          </a:prstGeom>
        </p:spPr>
      </p:pic>
      <p:pic>
        <p:nvPicPr>
          <p:cNvPr id="8" name="Picture 7" descr="No alternative text description for this image">
            <a:extLst>
              <a:ext uri="{FF2B5EF4-FFF2-40B4-BE49-F238E27FC236}">
                <a16:creationId xmlns:a16="http://schemas.microsoft.com/office/drawing/2014/main" id="{C8374D01-C771-777E-D923-5933313E1A47}"/>
              </a:ext>
            </a:extLst>
          </p:cNvPr>
          <p:cNvPicPr>
            <a:picLocks noChangeAspect="1"/>
          </p:cNvPicPr>
          <p:nvPr/>
        </p:nvPicPr>
        <p:blipFill>
          <a:blip r:embed="rId5"/>
          <a:stretch>
            <a:fillRect/>
          </a:stretch>
        </p:blipFill>
        <p:spPr>
          <a:xfrm>
            <a:off x="9895114" y="2991531"/>
            <a:ext cx="2090058" cy="1386569"/>
          </a:xfrm>
          <a:prstGeom prst="rect">
            <a:avLst/>
          </a:prstGeom>
        </p:spPr>
      </p:pic>
      <p:sp>
        <p:nvSpPr>
          <p:cNvPr id="10" name="Rectangle 9">
            <a:extLst>
              <a:ext uri="{FF2B5EF4-FFF2-40B4-BE49-F238E27FC236}">
                <a16:creationId xmlns:a16="http://schemas.microsoft.com/office/drawing/2014/main" id="{9BC3976B-A5E9-F34D-9D58-CE73190CDF56}"/>
              </a:ext>
            </a:extLst>
          </p:cNvPr>
          <p:cNvSpPr/>
          <p:nvPr/>
        </p:nvSpPr>
        <p:spPr>
          <a:xfrm>
            <a:off x="11939956" y="148722"/>
            <a:ext cx="152610" cy="6575295"/>
          </a:xfrm>
          <a:prstGeom prst="rect">
            <a:avLst/>
          </a:prstGeom>
          <a:solidFill>
            <a:srgbClr val="00A9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1045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2B912A-59AC-0D58-AE47-9F375D750EF5}"/>
              </a:ext>
            </a:extLst>
          </p:cNvPr>
          <p:cNvSpPr>
            <a:spLocks noGrp="1"/>
          </p:cNvSpPr>
          <p:nvPr>
            <p:ph type="title"/>
          </p:nvPr>
        </p:nvSpPr>
        <p:spPr/>
        <p:txBody>
          <a:bodyPr/>
          <a:lstStyle/>
          <a:p>
            <a:r>
              <a:rPr lang="en-US">
                <a:latin typeface="Aptos"/>
              </a:rPr>
              <a:t>Closed Captions</a:t>
            </a:r>
          </a:p>
        </p:txBody>
      </p:sp>
      <p:pic>
        <p:nvPicPr>
          <p:cNvPr id="5" name="Picture 4" descr="A screenshot of a computer&#10;&#10;Description automatically generated">
            <a:extLst>
              <a:ext uri="{FF2B5EF4-FFF2-40B4-BE49-F238E27FC236}">
                <a16:creationId xmlns:a16="http://schemas.microsoft.com/office/drawing/2014/main" id="{E98A703F-574B-A62C-1864-D07C45DC9ABE}"/>
              </a:ext>
            </a:extLst>
          </p:cNvPr>
          <p:cNvPicPr>
            <a:picLocks noChangeAspect="1"/>
          </p:cNvPicPr>
          <p:nvPr/>
        </p:nvPicPr>
        <p:blipFill>
          <a:blip r:embed="rId2"/>
          <a:stretch>
            <a:fillRect/>
          </a:stretch>
        </p:blipFill>
        <p:spPr>
          <a:xfrm>
            <a:off x="2057399" y="2082574"/>
            <a:ext cx="7868194" cy="3503806"/>
          </a:xfrm>
          <a:prstGeom prst="rect">
            <a:avLst/>
          </a:prstGeom>
        </p:spPr>
      </p:pic>
    </p:spTree>
    <p:extLst>
      <p:ext uri="{BB962C8B-B14F-4D97-AF65-F5344CB8AC3E}">
        <p14:creationId xmlns:p14="http://schemas.microsoft.com/office/powerpoint/2010/main" val="3377126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B6437-DB1F-913E-769F-6FFAAFF027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EA8C373-FBAA-457A-2B2F-43EA6BB4BFEB}"/>
              </a:ext>
            </a:extLst>
          </p:cNvPr>
          <p:cNvSpPr txBox="1"/>
          <p:nvPr/>
        </p:nvSpPr>
        <p:spPr>
          <a:xfrm>
            <a:off x="669303" y="791852"/>
            <a:ext cx="7899662"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Aptos Black"/>
              </a:rPr>
              <a:t>Thank You!</a:t>
            </a:r>
            <a:endParaRPr lang="en-US" sz="1800" b="0" i="0" u="none" strike="noStrike" kern="1200" cap="none" spc="0" normalizeH="0" baseline="0" noProof="0">
              <a:ln>
                <a:noFill/>
              </a:ln>
              <a:solidFill>
                <a:schemeClr val="bg1"/>
              </a:solidFill>
              <a:effectLst/>
              <a:uLnTx/>
              <a:uFillTx/>
              <a:latin typeface="Aptos Black"/>
            </a:endParaRPr>
          </a:p>
        </p:txBody>
      </p:sp>
      <p:sp>
        <p:nvSpPr>
          <p:cNvPr id="4" name="Speech Bubble: Oval 3">
            <a:extLst>
              <a:ext uri="{FF2B5EF4-FFF2-40B4-BE49-F238E27FC236}">
                <a16:creationId xmlns:a16="http://schemas.microsoft.com/office/drawing/2014/main" id="{1DFEB87B-7E04-B09C-995F-0B115DA0F3C7}"/>
              </a:ext>
            </a:extLst>
          </p:cNvPr>
          <p:cNvSpPr/>
          <p:nvPr/>
        </p:nvSpPr>
        <p:spPr>
          <a:xfrm>
            <a:off x="4495934" y="4831588"/>
            <a:ext cx="1805635" cy="1354090"/>
          </a:xfrm>
          <a:prstGeom prst="wedgeEllipseCallout">
            <a:avLst/>
          </a:prstGeom>
          <a:solidFill>
            <a:schemeClr val="bg2">
              <a:lumMod val="10000"/>
            </a:schemeClr>
          </a:solidFill>
          <a:ln w="28575">
            <a:solidFill>
              <a:srgbClr val="00B0F0"/>
            </a:solidFill>
          </a:ln>
          <a:effectLst>
            <a:outerShdw blurRad="165100" dist="165100" dir="180000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ea typeface="Calibri"/>
                <a:cs typeface="Calibri"/>
              </a:rPr>
              <a:t>Membership</a:t>
            </a:r>
          </a:p>
        </p:txBody>
      </p:sp>
      <p:sp>
        <p:nvSpPr>
          <p:cNvPr id="5" name="Text Placeholder 1">
            <a:extLst>
              <a:ext uri="{FF2B5EF4-FFF2-40B4-BE49-F238E27FC236}">
                <a16:creationId xmlns:a16="http://schemas.microsoft.com/office/drawing/2014/main" id="{537A47FB-D1BD-FE82-ED20-2BA33BE64D45}"/>
              </a:ext>
            </a:extLst>
          </p:cNvPr>
          <p:cNvSpPr txBox="1">
            <a:spLocks/>
          </p:cNvSpPr>
          <p:nvPr/>
        </p:nvSpPr>
        <p:spPr>
          <a:xfrm>
            <a:off x="6179409" y="5398395"/>
            <a:ext cx="2853392" cy="1454440"/>
          </a:xfrm>
          <a:prstGeom prst="rect">
            <a:avLst/>
          </a:prstGeom>
          <a:noFill/>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400" b="1">
                <a:solidFill>
                  <a:srgbClr val="171616"/>
                </a:solidFill>
                <a:latin typeface="Calibri" panose="020F0502020204030204"/>
              </a:rPr>
              <a:t>Contact us.</a:t>
            </a:r>
            <a:endParaRPr lang="en-US" sz="2400">
              <a:solidFill>
                <a:srgbClr val="171616"/>
              </a:solidFill>
              <a:ea typeface="Calibri"/>
              <a:cs typeface="Calibri"/>
            </a:endParaRPr>
          </a:p>
          <a:p>
            <a:pPr marL="0" marR="0" lvl="0" indent="0" algn="ctr" defTabSz="914400">
              <a:lnSpc>
                <a:spcPct val="100000"/>
              </a:lnSpc>
              <a:spcBef>
                <a:spcPts val="0"/>
              </a:spcBef>
              <a:spcAft>
                <a:spcPts val="0"/>
              </a:spcAft>
              <a:buNone/>
              <a:tabLst/>
              <a:defRPr/>
            </a:pPr>
            <a:r>
              <a:rPr lang="en-US" sz="1400" b="1">
                <a:solidFill>
                  <a:srgbClr val="171616"/>
                </a:solidFill>
                <a:latin typeface="Calibri" panose="020F0502020204030204"/>
                <a:hlinkClick r:id="rId3">
                  <a:extLst>
                    <a:ext uri="{A12FA001-AC4F-418D-AE19-62706E023703}">
                      <ahyp:hlinkClr xmlns:ahyp="http://schemas.microsoft.com/office/drawing/2018/hyperlinkcolor" val="tx"/>
                    </a:ext>
                  </a:extLst>
                </a:hlinkClick>
              </a:rPr>
              <a:t>Membership@cleanpower.org</a:t>
            </a:r>
            <a:endParaRPr lang="en-US" sz="1400">
              <a:solidFill>
                <a:srgbClr val="171616"/>
              </a:solidFill>
              <a:ea typeface="Calibri"/>
              <a:cs typeface="Calibri"/>
              <a:hlinkClick r:id="rId3">
                <a:extLst>
                  <a:ext uri="{A12FA001-AC4F-418D-AE19-62706E023703}">
                    <ahyp:hlinkClr xmlns:ahyp="http://schemas.microsoft.com/office/drawing/2018/hyperlinkcolor" val="tx"/>
                  </a:ext>
                </a:extLst>
              </a:hlinkClick>
            </a:endParaRPr>
          </a:p>
          <a:p>
            <a:pPr algn="ctr">
              <a:defRPr/>
            </a:pPr>
            <a:endParaRPr lang="en-US" sz="1400" b="1">
              <a:solidFill>
                <a:srgbClr val="171616"/>
              </a:solidFill>
              <a:ea typeface="Calibri"/>
              <a:cs typeface="Calibri"/>
            </a:endParaRPr>
          </a:p>
        </p:txBody>
      </p:sp>
      <p:pic>
        <p:nvPicPr>
          <p:cNvPr id="6" name="Picture 6">
            <a:extLst>
              <a:ext uri="{FF2B5EF4-FFF2-40B4-BE49-F238E27FC236}">
                <a16:creationId xmlns:a16="http://schemas.microsoft.com/office/drawing/2014/main" id="{9B950A8A-D8B5-73FF-1505-B897C539E848}"/>
              </a:ext>
            </a:extLst>
          </p:cNvPr>
          <p:cNvPicPr>
            <a:picLocks noChangeAspect="1" noChangeArrowheads="1"/>
          </p:cNvPicPr>
          <p:nvPr/>
        </p:nvPicPr>
        <p:blipFill>
          <a:blip r:embed="rId4"/>
          <a:srcRect/>
          <a:stretch/>
        </p:blipFill>
        <p:spPr bwMode="auto">
          <a:xfrm>
            <a:off x="934635" y="1986839"/>
            <a:ext cx="1835330" cy="1835330"/>
          </a:xfrm>
          <a:prstGeom prst="flowChartConnector">
            <a:avLst/>
          </a:prstGeom>
          <a:noFill/>
          <a:ln w="19050">
            <a:solidFill>
              <a:schemeClr val="accent2"/>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9EAD60-C6B6-5DCD-E705-1CEF1AEB35EE}"/>
              </a:ext>
            </a:extLst>
          </p:cNvPr>
          <p:cNvSpPr txBox="1"/>
          <p:nvPr/>
        </p:nvSpPr>
        <p:spPr>
          <a:xfrm>
            <a:off x="640756" y="4075504"/>
            <a:ext cx="2423088" cy="86177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bg2">
                    <a:lumMod val="10000"/>
                  </a:schemeClr>
                </a:solidFill>
                <a:latin typeface="Aptos"/>
              </a:rPr>
              <a:t>Jason Grumet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a:ln>
                  <a:noFill/>
                </a:ln>
                <a:solidFill>
                  <a:schemeClr val="bg2">
                    <a:lumMod val="10000"/>
                  </a:schemeClr>
                </a:solidFill>
                <a:effectLst/>
                <a:uLnTx/>
                <a:uFillTx/>
                <a:latin typeface="Aptos"/>
              </a:rPr>
              <a:t>Chief E</a:t>
            </a:r>
            <a:r>
              <a:rPr lang="en-US" sz="1400" i="1">
                <a:solidFill>
                  <a:schemeClr val="bg2">
                    <a:lumMod val="10000"/>
                  </a:schemeClr>
                </a:solidFill>
                <a:latin typeface="Aptos"/>
              </a:rPr>
              <a:t>xecutive Officer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i="0" u="none" strike="noStrike" kern="1200" cap="none" spc="0" normalizeH="0" baseline="0" noProof="0">
              <a:ln>
                <a:noFill/>
              </a:ln>
              <a:solidFill>
                <a:schemeClr val="bg2">
                  <a:lumMod val="10000"/>
                </a:schemeClr>
              </a:solidFill>
              <a:effectLst/>
              <a:uLnTx/>
              <a:uFillTx/>
              <a:latin typeface="Aptos"/>
            </a:endParaRPr>
          </a:p>
        </p:txBody>
      </p:sp>
      <p:sp>
        <p:nvSpPr>
          <p:cNvPr id="11" name="TextBox 10">
            <a:extLst>
              <a:ext uri="{FF2B5EF4-FFF2-40B4-BE49-F238E27FC236}">
                <a16:creationId xmlns:a16="http://schemas.microsoft.com/office/drawing/2014/main" id="{D6DFA571-EC2B-A0CE-52C5-350D8ACC5B94}"/>
              </a:ext>
            </a:extLst>
          </p:cNvPr>
          <p:cNvSpPr txBox="1"/>
          <p:nvPr/>
        </p:nvSpPr>
        <p:spPr>
          <a:xfrm>
            <a:off x="5581382" y="4083401"/>
            <a:ext cx="2503147" cy="86177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2">
                    <a:lumMod val="10000"/>
                  </a:schemeClr>
                </a:solidFill>
                <a:effectLst/>
                <a:uLnTx/>
                <a:uFillTx/>
                <a:latin typeface="Aptos"/>
              </a:rPr>
              <a:t>Sarah Beerbower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a:solidFill>
                  <a:schemeClr val="bg2">
                    <a:lumMod val="10000"/>
                  </a:schemeClr>
                </a:solidFill>
                <a:latin typeface="Aptos"/>
              </a:rPr>
              <a:t>SVP, Member Relations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i="0" u="none" strike="noStrike" kern="1200" cap="none" spc="0" normalizeH="0" baseline="0" noProof="0">
              <a:ln>
                <a:noFill/>
              </a:ln>
              <a:solidFill>
                <a:schemeClr val="bg2">
                  <a:lumMod val="10000"/>
                </a:schemeClr>
              </a:solidFill>
              <a:effectLst/>
              <a:uLnTx/>
              <a:uFillTx/>
              <a:latin typeface="Aptos"/>
            </a:endParaRPr>
          </a:p>
        </p:txBody>
      </p:sp>
      <p:pic>
        <p:nvPicPr>
          <p:cNvPr id="15" name="Picture 6">
            <a:extLst>
              <a:ext uri="{FF2B5EF4-FFF2-40B4-BE49-F238E27FC236}">
                <a16:creationId xmlns:a16="http://schemas.microsoft.com/office/drawing/2014/main" id="{89DBD1E4-A2FD-28E3-5D7C-920B9D9C9943}"/>
              </a:ext>
            </a:extLst>
          </p:cNvPr>
          <p:cNvPicPr>
            <a:picLocks noChangeAspect="1" noChangeArrowheads="1"/>
          </p:cNvPicPr>
          <p:nvPr/>
        </p:nvPicPr>
        <p:blipFill>
          <a:blip r:embed="rId5"/>
          <a:srcRect l="13632" r="13632"/>
          <a:stretch/>
        </p:blipFill>
        <p:spPr bwMode="auto">
          <a:xfrm>
            <a:off x="5925318" y="1997324"/>
            <a:ext cx="1835331" cy="1835331"/>
          </a:xfrm>
          <a:prstGeom prst="flowChartConnector">
            <a:avLst/>
          </a:prstGeom>
          <a:noFill/>
          <a:ln w="19050">
            <a:solidFill>
              <a:schemeClr val="accent2"/>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3C7FB1E-2CE3-C843-C129-4EEF1C0B8811}"/>
              </a:ext>
            </a:extLst>
          </p:cNvPr>
          <p:cNvSpPr txBox="1"/>
          <p:nvPr/>
        </p:nvSpPr>
        <p:spPr>
          <a:xfrm>
            <a:off x="8004188" y="4079637"/>
            <a:ext cx="2854068" cy="584775"/>
          </a:xfrm>
          <a:prstGeom prst="rect">
            <a:avLst/>
          </a:prstGeom>
          <a:noFill/>
        </p:spPr>
        <p:txBody>
          <a:bodyPr wrap="square" lIns="91440" tIns="45720" rIns="91440" bIns="45720" rtlCol="0" anchor="t">
            <a:spAutoFit/>
          </a:bodyPr>
          <a:lstStyle/>
          <a:p>
            <a:pPr algn="ctr">
              <a:defRPr/>
            </a:pPr>
            <a:r>
              <a:rPr lang="en-US" b="1">
                <a:solidFill>
                  <a:schemeClr val="bg2">
                    <a:lumMod val="10000"/>
                  </a:schemeClr>
                </a:solidFill>
                <a:latin typeface="Aptos"/>
              </a:rPr>
              <a:t>MJ Shiao</a:t>
            </a:r>
            <a:endParaRPr lang="en-US" b="1" i="0" u="none" strike="noStrike" kern="1200" cap="none" spc="0" normalizeH="0" baseline="0" noProof="0">
              <a:ln>
                <a:noFill/>
              </a:ln>
              <a:solidFill>
                <a:schemeClr val="bg2">
                  <a:lumMod val="10000"/>
                </a:schemeClr>
              </a:solidFill>
              <a:effectLst/>
              <a:uLnTx/>
              <a:uFillTx/>
              <a:latin typeface="Aptos"/>
            </a:endParaRPr>
          </a:p>
          <a:p>
            <a:pPr algn="ctr">
              <a:defRPr/>
            </a:pPr>
            <a:r>
              <a:rPr lang="en-US" sz="1400" i="1">
                <a:solidFill>
                  <a:schemeClr val="bg2">
                    <a:lumMod val="10000"/>
                  </a:schemeClr>
                </a:solidFill>
                <a:latin typeface="Aptos"/>
              </a:rPr>
              <a:t>VP, Supply Chain &amp; Manufacturing</a:t>
            </a:r>
            <a:endParaRPr lang="en-US">
              <a:solidFill>
                <a:schemeClr val="bg2">
                  <a:lumMod val="10000"/>
                </a:schemeClr>
              </a:solidFill>
              <a:latin typeface="Aptos"/>
              <a:ea typeface="Calibri"/>
              <a:cs typeface="Calibri"/>
            </a:endParaRPr>
          </a:p>
        </p:txBody>
      </p:sp>
      <p:grpSp>
        <p:nvGrpSpPr>
          <p:cNvPr id="26" name="Group 25">
            <a:extLst>
              <a:ext uri="{FF2B5EF4-FFF2-40B4-BE49-F238E27FC236}">
                <a16:creationId xmlns:a16="http://schemas.microsoft.com/office/drawing/2014/main" id="{1BB22ABD-1765-28A9-CCF8-3973739428CC}"/>
              </a:ext>
            </a:extLst>
          </p:cNvPr>
          <p:cNvGrpSpPr/>
          <p:nvPr/>
        </p:nvGrpSpPr>
        <p:grpSpPr>
          <a:xfrm>
            <a:off x="8406236" y="1970442"/>
            <a:ext cx="1837215" cy="1851725"/>
            <a:chOff x="7292768" y="1838171"/>
            <a:chExt cx="1837215" cy="1851725"/>
          </a:xfrm>
        </p:grpSpPr>
        <p:sp>
          <p:nvSpPr>
            <p:cNvPr id="24" name="Oval 23">
              <a:extLst>
                <a:ext uri="{FF2B5EF4-FFF2-40B4-BE49-F238E27FC236}">
                  <a16:creationId xmlns:a16="http://schemas.microsoft.com/office/drawing/2014/main" id="{38DB2728-3D99-E338-940A-D9648E6F5B6F}"/>
                </a:ext>
              </a:extLst>
            </p:cNvPr>
            <p:cNvSpPr/>
            <p:nvPr/>
          </p:nvSpPr>
          <p:spPr>
            <a:xfrm>
              <a:off x="7443974" y="1838171"/>
              <a:ext cx="1496518" cy="1484546"/>
            </a:xfrm>
            <a:prstGeom prst="ellipse">
              <a:avLst/>
            </a:prstGeom>
            <a:solidFill>
              <a:srgbClr val="0B0C0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Headshot of MJ Shiao, ACP's Vice President of Supply Chain &amp; Manufacturing.">
              <a:extLst>
                <a:ext uri="{FF2B5EF4-FFF2-40B4-BE49-F238E27FC236}">
                  <a16:creationId xmlns:a16="http://schemas.microsoft.com/office/drawing/2014/main" id="{60C807C5-851E-CC44-5281-1CAF1EBEFF51}"/>
                </a:ext>
              </a:extLst>
            </p:cNvPr>
            <p:cNvPicPr>
              <a:picLocks noChangeAspect="1"/>
            </p:cNvPicPr>
            <p:nvPr/>
          </p:nvPicPr>
          <p:blipFill>
            <a:blip r:embed="rId6"/>
            <a:srcRect l="18008" t="-649" r="15018" b="1193"/>
            <a:stretch>
              <a:fillRect/>
            </a:stretch>
          </p:blipFill>
          <p:spPr>
            <a:xfrm>
              <a:off x="7292768" y="1850982"/>
              <a:ext cx="1837215" cy="1838914"/>
            </a:xfrm>
            <a:prstGeom prst="ellipse">
              <a:avLst/>
            </a:prstGeom>
            <a:noFill/>
            <a:ln w="19050">
              <a:solidFill>
                <a:schemeClr val="accent2"/>
              </a:solidFill>
            </a:ln>
          </p:spPr>
        </p:pic>
      </p:grpSp>
      <p:pic>
        <p:nvPicPr>
          <p:cNvPr id="28" name="Picture 27" descr="frank macchiarola headshot">
            <a:extLst>
              <a:ext uri="{FF2B5EF4-FFF2-40B4-BE49-F238E27FC236}">
                <a16:creationId xmlns:a16="http://schemas.microsoft.com/office/drawing/2014/main" id="{0AF5715F-D4CD-D88B-ED19-62237A31D449}"/>
              </a:ext>
            </a:extLst>
          </p:cNvPr>
          <p:cNvPicPr>
            <a:picLocks noChangeAspect="1"/>
          </p:cNvPicPr>
          <p:nvPr/>
        </p:nvPicPr>
        <p:blipFill>
          <a:blip r:embed="rId7"/>
          <a:srcRect l="16627" t="-154" r="16528" b="11231"/>
          <a:stretch>
            <a:fillRect/>
          </a:stretch>
        </p:blipFill>
        <p:spPr>
          <a:xfrm>
            <a:off x="3535242" y="1968235"/>
            <a:ext cx="1753271" cy="1843308"/>
          </a:xfrm>
          <a:prstGeom prst="flowChartConnector">
            <a:avLst/>
          </a:prstGeom>
          <a:noFill/>
          <a:ln w="19050">
            <a:solidFill>
              <a:schemeClr val="accent2"/>
            </a:solidFill>
          </a:ln>
        </p:spPr>
      </p:pic>
      <p:sp>
        <p:nvSpPr>
          <p:cNvPr id="30" name="TextBox 29">
            <a:extLst>
              <a:ext uri="{FF2B5EF4-FFF2-40B4-BE49-F238E27FC236}">
                <a16:creationId xmlns:a16="http://schemas.microsoft.com/office/drawing/2014/main" id="{4786FD6E-3FFF-B013-CFBD-4B2FB446F0D1}"/>
              </a:ext>
            </a:extLst>
          </p:cNvPr>
          <p:cNvSpPr txBox="1"/>
          <p:nvPr/>
        </p:nvSpPr>
        <p:spPr>
          <a:xfrm>
            <a:off x="3155013" y="4083401"/>
            <a:ext cx="2503147" cy="861774"/>
          </a:xfrm>
          <a:prstGeom prst="rect">
            <a:avLst/>
          </a:prstGeom>
          <a:noFill/>
        </p:spPr>
        <p:txBody>
          <a:bodyPr wrap="square" lIns="91440" tIns="45720" rIns="91440" bIns="45720" rtlCol="0" anchor="t">
            <a:spAutoFit/>
          </a:bodyPr>
          <a:lstStyle/>
          <a:p>
            <a:pPr algn="ctr">
              <a:defRPr/>
            </a:pPr>
            <a:r>
              <a:rPr lang="en-US" b="1">
                <a:solidFill>
                  <a:schemeClr val="bg2">
                    <a:lumMod val="10000"/>
                  </a:schemeClr>
                </a:solidFill>
                <a:latin typeface="Aptos"/>
              </a:rPr>
              <a:t>Frank </a:t>
            </a:r>
            <a:r>
              <a:rPr lang="en-US" b="1" err="1">
                <a:solidFill>
                  <a:schemeClr val="bg2">
                    <a:lumMod val="10000"/>
                  </a:schemeClr>
                </a:solidFill>
                <a:latin typeface="Aptos"/>
              </a:rPr>
              <a:t>Macchiarola</a:t>
            </a:r>
            <a:endParaRPr lang="en-US" err="1">
              <a:solidFill>
                <a:schemeClr val="bg2">
                  <a:lumMod val="10000"/>
                </a:schemeClr>
              </a:solidFill>
            </a:endParaRPr>
          </a:p>
          <a:p>
            <a:pPr algn="ctr">
              <a:defRPr/>
            </a:pPr>
            <a:r>
              <a:rPr lang="en-US" sz="1400" i="1">
                <a:solidFill>
                  <a:schemeClr val="bg2">
                    <a:lumMod val="10000"/>
                  </a:schemeClr>
                </a:solidFill>
                <a:latin typeface="Aptos"/>
              </a:rPr>
              <a:t>Chief Advocacy Officer</a:t>
            </a: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i="0" u="none" strike="noStrike" kern="1200" cap="none" spc="0" normalizeH="0" baseline="0" noProof="0">
              <a:ln>
                <a:noFill/>
              </a:ln>
              <a:solidFill>
                <a:schemeClr val="bg2">
                  <a:lumMod val="10000"/>
                </a:schemeClr>
              </a:solidFill>
              <a:effectLst/>
              <a:uLnTx/>
              <a:uFillTx/>
              <a:latin typeface="Aptos"/>
            </a:endParaRPr>
          </a:p>
        </p:txBody>
      </p:sp>
    </p:spTree>
    <p:extLst>
      <p:ext uri="{BB962C8B-B14F-4D97-AF65-F5344CB8AC3E}">
        <p14:creationId xmlns:p14="http://schemas.microsoft.com/office/powerpoint/2010/main" val="3169833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4459-1CDD-04E0-AFBB-9B0CEC841B4B}"/>
              </a:ext>
            </a:extLst>
          </p:cNvPr>
          <p:cNvSpPr>
            <a:spLocks noGrp="1"/>
          </p:cNvSpPr>
          <p:nvPr>
            <p:ph type="title"/>
          </p:nvPr>
        </p:nvSpPr>
        <p:spPr>
          <a:xfrm>
            <a:off x="838200" y="800100"/>
            <a:ext cx="2895600" cy="4833384"/>
          </a:xfrm>
        </p:spPr>
        <p:txBody>
          <a:bodyPr/>
          <a:lstStyle/>
          <a:p>
            <a:r>
              <a:rPr lang="en-US">
                <a:latin typeface="Aptos Black"/>
              </a:rPr>
              <a:t>Please Complete Our </a:t>
            </a:r>
            <a:br>
              <a:rPr lang="en-US">
                <a:latin typeface="Aptos Black"/>
              </a:rPr>
            </a:br>
            <a:r>
              <a:rPr lang="en-US">
                <a:latin typeface="Aptos Black"/>
              </a:rPr>
              <a:t>Exit Survey</a:t>
            </a:r>
          </a:p>
        </p:txBody>
      </p:sp>
      <p:pic>
        <p:nvPicPr>
          <p:cNvPr id="5" name="Picture 4" descr="A screenshot of a survey&#10;&#10;Description automatically generated">
            <a:extLst>
              <a:ext uri="{FF2B5EF4-FFF2-40B4-BE49-F238E27FC236}">
                <a16:creationId xmlns:a16="http://schemas.microsoft.com/office/drawing/2014/main" id="{D378A8B9-A608-E70C-0AD5-7CCC996A01FC}"/>
              </a:ext>
            </a:extLst>
          </p:cNvPr>
          <p:cNvPicPr>
            <a:picLocks noChangeAspect="1"/>
          </p:cNvPicPr>
          <p:nvPr/>
        </p:nvPicPr>
        <p:blipFill>
          <a:blip r:embed="rId2"/>
          <a:stretch>
            <a:fillRect/>
          </a:stretch>
        </p:blipFill>
        <p:spPr>
          <a:xfrm>
            <a:off x="4081066" y="718329"/>
            <a:ext cx="6179454" cy="46060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9204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7C7AFA-67FD-DDBE-42F4-3EAC4BBE812B}"/>
              </a:ext>
            </a:extLst>
          </p:cNvPr>
          <p:cNvSpPr txBox="1"/>
          <p:nvPr/>
        </p:nvSpPr>
        <p:spPr>
          <a:xfrm>
            <a:off x="2756115" y="2830829"/>
            <a:ext cx="6679770" cy="120032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a:solidFill>
                  <a:schemeClr val="bg1"/>
                </a:solidFill>
                <a:latin typeface="Aptos Black"/>
              </a:rPr>
              <a:t>Thank you!</a:t>
            </a:r>
          </a:p>
        </p:txBody>
      </p:sp>
    </p:spTree>
    <p:extLst>
      <p:ext uri="{BB962C8B-B14F-4D97-AF65-F5344CB8AC3E}">
        <p14:creationId xmlns:p14="http://schemas.microsoft.com/office/powerpoint/2010/main" val="2664607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A2C931-B82C-F317-849B-EAEE36C88984}"/>
              </a:ext>
            </a:extLst>
          </p:cNvPr>
          <p:cNvSpPr>
            <a:spLocks noGrp="1"/>
          </p:cNvSpPr>
          <p:nvPr>
            <p:ph type="body" sz="quarter" idx="10"/>
          </p:nvPr>
        </p:nvSpPr>
        <p:spPr>
          <a:xfrm>
            <a:off x="838201" y="2597425"/>
            <a:ext cx="4330700" cy="3460475"/>
          </a:xfrm>
        </p:spPr>
        <p:txBody>
          <a:bodyPr vert="horz" lIns="91440" tIns="45720" rIns="91440" bIns="45720" rtlCol="0" anchor="t">
            <a:normAutofit/>
          </a:bodyPr>
          <a:lstStyle/>
          <a:p>
            <a:pPr marL="0" indent="0">
              <a:buNone/>
            </a:pPr>
            <a:r>
              <a:rPr lang="en-US">
                <a:latin typeface="Aptos" panose="020B0004020202020204" pitchFamily="34" charset="0"/>
              </a:rPr>
              <a:t>Here, your questions won’t get lost and are most likely to get answered.</a:t>
            </a:r>
          </a:p>
        </p:txBody>
      </p:sp>
      <p:sp>
        <p:nvSpPr>
          <p:cNvPr id="3" name="Title 2">
            <a:extLst>
              <a:ext uri="{FF2B5EF4-FFF2-40B4-BE49-F238E27FC236}">
                <a16:creationId xmlns:a16="http://schemas.microsoft.com/office/drawing/2014/main" id="{19C9569B-E91B-99B5-F8E9-F978A86D3F0B}"/>
              </a:ext>
            </a:extLst>
          </p:cNvPr>
          <p:cNvSpPr>
            <a:spLocks noGrp="1"/>
          </p:cNvSpPr>
          <p:nvPr>
            <p:ph type="title"/>
          </p:nvPr>
        </p:nvSpPr>
        <p:spPr>
          <a:xfrm>
            <a:off x="838200" y="800100"/>
            <a:ext cx="9576179" cy="913334"/>
          </a:xfrm>
        </p:spPr>
        <p:txBody>
          <a:bodyPr>
            <a:normAutofit/>
          </a:bodyPr>
          <a:lstStyle/>
          <a:p>
            <a:r>
              <a:rPr lang="en-US">
                <a:latin typeface="Aptos"/>
              </a:rPr>
              <a:t>Please drop questions in the Q&amp;A </a:t>
            </a:r>
          </a:p>
        </p:txBody>
      </p:sp>
      <p:pic>
        <p:nvPicPr>
          <p:cNvPr id="5" name="Picture 4" descr="A yellow arrow pointing to a black box">
            <a:extLst>
              <a:ext uri="{FF2B5EF4-FFF2-40B4-BE49-F238E27FC236}">
                <a16:creationId xmlns:a16="http://schemas.microsoft.com/office/drawing/2014/main" id="{13A45ACA-F2D7-4BE3-13DA-43C101A7C1DF}"/>
              </a:ext>
            </a:extLst>
          </p:cNvPr>
          <p:cNvPicPr>
            <a:picLocks noChangeAspect="1"/>
          </p:cNvPicPr>
          <p:nvPr/>
        </p:nvPicPr>
        <p:blipFill>
          <a:blip r:embed="rId2"/>
          <a:stretch>
            <a:fillRect/>
          </a:stretch>
        </p:blipFill>
        <p:spPr>
          <a:xfrm>
            <a:off x="5779114" y="2044953"/>
            <a:ext cx="5358173" cy="1856984"/>
          </a:xfrm>
          <a:prstGeom prst="rect">
            <a:avLst/>
          </a:prstGeom>
        </p:spPr>
      </p:pic>
    </p:spTree>
    <p:extLst>
      <p:ext uri="{BB962C8B-B14F-4D97-AF65-F5344CB8AC3E}">
        <p14:creationId xmlns:p14="http://schemas.microsoft.com/office/powerpoint/2010/main" val="1862446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B66E8D-826E-C90D-3215-252A695F162D}"/>
              </a:ext>
            </a:extLst>
          </p:cNvPr>
          <p:cNvSpPr>
            <a:spLocks noGrp="1"/>
          </p:cNvSpPr>
          <p:nvPr>
            <p:ph type="body" sz="quarter" idx="10"/>
          </p:nvPr>
        </p:nvSpPr>
        <p:spPr>
          <a:xfrm>
            <a:off x="838200" y="2194446"/>
            <a:ext cx="5699636" cy="3450980"/>
          </a:xfrm>
        </p:spPr>
        <p:txBody>
          <a:bodyPr vert="horz" lIns="91440" tIns="45720" rIns="91440" bIns="45720" rtlCol="0" anchor="t">
            <a:normAutofit/>
          </a:bodyPr>
          <a:lstStyle/>
          <a:p>
            <a:r>
              <a:rPr lang="en-US">
                <a:latin typeface="Aptos"/>
              </a:rPr>
              <a:t>The recording will be available to you in ACP’s streaming library by the end of this week: </a:t>
            </a:r>
            <a:r>
              <a:rPr lang="en-US" b="1">
                <a:solidFill>
                  <a:srgbClr val="39B1E6"/>
                </a:solidFill>
                <a:latin typeface="Aptos"/>
                <a:ea typeface="+mn-lt"/>
                <a:cs typeface="+mn-lt"/>
                <a:hlinkClick r:id="rId2">
                  <a:extLst>
                    <a:ext uri="{A12FA001-AC4F-418D-AE19-62706E023703}">
                      <ahyp:hlinkClr xmlns:ahyp="http://schemas.microsoft.com/office/drawing/2018/hyperlinkcolor" val="tx"/>
                    </a:ext>
                  </a:extLst>
                </a:hlinkClick>
              </a:rPr>
              <a:t>cleanpower.org/</a:t>
            </a:r>
            <a:r>
              <a:rPr lang="en-US" b="1" err="1">
                <a:solidFill>
                  <a:srgbClr val="39B1E6"/>
                </a:solidFill>
                <a:latin typeface="Aptos"/>
                <a:ea typeface="+mn-lt"/>
                <a:cs typeface="+mn-lt"/>
                <a:hlinkClick r:id="rId2">
                  <a:extLst>
                    <a:ext uri="{A12FA001-AC4F-418D-AE19-62706E023703}">
                      <ahyp:hlinkClr xmlns:ahyp="http://schemas.microsoft.com/office/drawing/2018/hyperlinkcolor" val="tx"/>
                    </a:ext>
                  </a:extLst>
                </a:hlinkClick>
              </a:rPr>
              <a:t>powercasts</a:t>
            </a:r>
            <a:r>
              <a:rPr lang="en-US" b="1">
                <a:solidFill>
                  <a:srgbClr val="39B1E6"/>
                </a:solidFill>
                <a:latin typeface="Aptos"/>
                <a:ea typeface="+mn-lt"/>
                <a:cs typeface="+mn-lt"/>
                <a:hlinkClick r:id="rId2">
                  <a:extLst>
                    <a:ext uri="{A12FA001-AC4F-418D-AE19-62706E023703}">
                      <ahyp:hlinkClr xmlns:ahyp="http://schemas.microsoft.com/office/drawing/2018/hyperlinkcolor" val="tx"/>
                    </a:ext>
                  </a:extLst>
                </a:hlinkClick>
              </a:rPr>
              <a:t>/</a:t>
            </a:r>
            <a:r>
              <a:rPr lang="en-US" b="1">
                <a:solidFill>
                  <a:srgbClr val="39B1E6"/>
                </a:solidFill>
                <a:latin typeface="Aptos"/>
                <a:ea typeface="+mn-lt"/>
                <a:cs typeface="+mn-lt"/>
              </a:rPr>
              <a:t> </a:t>
            </a:r>
            <a:endParaRPr lang="en-US" b="1">
              <a:solidFill>
                <a:srgbClr val="39B1E6"/>
              </a:solidFill>
              <a:latin typeface="Aptos"/>
              <a:cs typeface="Calibri"/>
            </a:endParaRPr>
          </a:p>
          <a:p>
            <a:r>
              <a:rPr lang="en-US">
                <a:latin typeface="Aptos"/>
              </a:rPr>
              <a:t>The slides will be shared with you in the chat as a downloadable pdf.</a:t>
            </a:r>
            <a:endParaRPr lang="en-US">
              <a:latin typeface="Aptos"/>
              <a:cs typeface="Calibri"/>
            </a:endParaRPr>
          </a:p>
        </p:txBody>
      </p:sp>
      <p:sp>
        <p:nvSpPr>
          <p:cNvPr id="3" name="Title 2">
            <a:extLst>
              <a:ext uri="{FF2B5EF4-FFF2-40B4-BE49-F238E27FC236}">
                <a16:creationId xmlns:a16="http://schemas.microsoft.com/office/drawing/2014/main" id="{4C93475A-46CC-54CB-A8F4-A2CB2A492439}"/>
              </a:ext>
            </a:extLst>
          </p:cNvPr>
          <p:cNvSpPr>
            <a:spLocks noGrp="1"/>
          </p:cNvSpPr>
          <p:nvPr>
            <p:ph type="title"/>
          </p:nvPr>
        </p:nvSpPr>
        <p:spPr>
          <a:xfrm>
            <a:off x="838200" y="800100"/>
            <a:ext cx="10567266" cy="924219"/>
          </a:xfrm>
        </p:spPr>
        <p:txBody>
          <a:bodyPr>
            <a:noAutofit/>
          </a:bodyPr>
          <a:lstStyle/>
          <a:p>
            <a:r>
              <a:rPr lang="en-US">
                <a:latin typeface="Aptos"/>
              </a:rPr>
              <a:t>Today’s Program is Being Recorded</a:t>
            </a:r>
          </a:p>
        </p:txBody>
      </p:sp>
      <p:pic>
        <p:nvPicPr>
          <p:cNvPr id="6" name="Picture Placeholder 5" descr="A sign with white text&#10;&#10;Description automatically generated">
            <a:extLst>
              <a:ext uri="{FF2B5EF4-FFF2-40B4-BE49-F238E27FC236}">
                <a16:creationId xmlns:a16="http://schemas.microsoft.com/office/drawing/2014/main" id="{94496160-EA63-2538-2E04-77A40226BA01}"/>
              </a:ext>
            </a:extLst>
          </p:cNvPr>
          <p:cNvPicPr>
            <a:picLocks noGrp="1" noChangeAspect="1"/>
          </p:cNvPicPr>
          <p:nvPr>
            <p:ph type="pic" sz="quarter" idx="12"/>
          </p:nvPr>
        </p:nvPicPr>
        <p:blipFill rotWithShape="1">
          <a:blip r:embed="rId3"/>
          <a:srcRect l="19895" t="17801" r="13438" b="24346"/>
          <a:stretch/>
        </p:blipFill>
        <p:spPr>
          <a:xfrm>
            <a:off x="7137722" y="2190993"/>
            <a:ext cx="4283196" cy="2480079"/>
          </a:xfrm>
        </p:spPr>
      </p:pic>
    </p:spTree>
    <p:extLst>
      <p:ext uri="{BB962C8B-B14F-4D97-AF65-F5344CB8AC3E}">
        <p14:creationId xmlns:p14="http://schemas.microsoft.com/office/powerpoint/2010/main" val="42160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6A76F6-9819-74D7-1802-69AE446F4985}"/>
              </a:ext>
            </a:extLst>
          </p:cNvPr>
          <p:cNvSpPr txBox="1"/>
          <p:nvPr/>
        </p:nvSpPr>
        <p:spPr>
          <a:xfrm>
            <a:off x="669303" y="791852"/>
            <a:ext cx="7899662"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Aptos"/>
              </a:rPr>
              <a:t>Speakers</a:t>
            </a:r>
            <a:endParaRPr lang="en-US" sz="1800" b="0" i="0" u="none" strike="noStrike" kern="1200" cap="none" spc="0" normalizeH="0" baseline="0" noProof="0">
              <a:ln>
                <a:noFill/>
              </a:ln>
              <a:solidFill>
                <a:schemeClr val="bg1"/>
              </a:solidFill>
              <a:effectLst/>
              <a:uLnTx/>
              <a:uFillTx/>
              <a:latin typeface="Aptos"/>
            </a:endParaRPr>
          </a:p>
        </p:txBody>
      </p:sp>
      <p:pic>
        <p:nvPicPr>
          <p:cNvPr id="1030" name="Picture 6">
            <a:extLst>
              <a:ext uri="{FF2B5EF4-FFF2-40B4-BE49-F238E27FC236}">
                <a16:creationId xmlns:a16="http://schemas.microsoft.com/office/drawing/2014/main" id="{DCD856A1-4E0E-11D9-A5BD-0810316B17E0}"/>
              </a:ext>
            </a:extLst>
          </p:cNvPr>
          <p:cNvPicPr>
            <a:picLocks noChangeAspect="1" noChangeArrowheads="1"/>
          </p:cNvPicPr>
          <p:nvPr/>
        </p:nvPicPr>
        <p:blipFill>
          <a:blip r:embed="rId3"/>
          <a:srcRect/>
          <a:stretch/>
        </p:blipFill>
        <p:spPr bwMode="auto">
          <a:xfrm>
            <a:off x="934635" y="1986839"/>
            <a:ext cx="1835330" cy="1835330"/>
          </a:xfrm>
          <a:prstGeom prst="flowChartConnector">
            <a:avLst/>
          </a:prstGeom>
          <a:noFill/>
          <a:ln w="19050">
            <a:solidFill>
              <a:schemeClr val="accent2"/>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198B646-03C7-966C-40DE-4A32EA32F8F5}"/>
              </a:ext>
            </a:extLst>
          </p:cNvPr>
          <p:cNvSpPr txBox="1"/>
          <p:nvPr/>
        </p:nvSpPr>
        <p:spPr>
          <a:xfrm>
            <a:off x="640756" y="4075504"/>
            <a:ext cx="2423088" cy="86177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bg2">
                    <a:lumMod val="10000"/>
                  </a:schemeClr>
                </a:solidFill>
                <a:latin typeface="Aptos"/>
              </a:rPr>
              <a:t>Jason Grumet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a:ln>
                  <a:noFill/>
                </a:ln>
                <a:solidFill>
                  <a:schemeClr val="bg2">
                    <a:lumMod val="10000"/>
                  </a:schemeClr>
                </a:solidFill>
                <a:effectLst/>
                <a:uLnTx/>
                <a:uFillTx/>
                <a:latin typeface="Aptos"/>
              </a:rPr>
              <a:t>Chief E</a:t>
            </a:r>
            <a:r>
              <a:rPr lang="en-US" sz="1400" i="1">
                <a:solidFill>
                  <a:schemeClr val="bg2">
                    <a:lumMod val="10000"/>
                  </a:schemeClr>
                </a:solidFill>
                <a:latin typeface="Aptos"/>
              </a:rPr>
              <a:t>xecutive Officer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i="0" u="none" strike="noStrike" kern="1200" cap="none" spc="0" normalizeH="0" baseline="0" noProof="0">
              <a:ln>
                <a:noFill/>
              </a:ln>
              <a:solidFill>
                <a:schemeClr val="bg2">
                  <a:lumMod val="10000"/>
                </a:schemeClr>
              </a:solidFill>
              <a:effectLst/>
              <a:uLnTx/>
              <a:uFillTx/>
              <a:latin typeface="Aptos"/>
            </a:endParaRPr>
          </a:p>
        </p:txBody>
      </p:sp>
      <p:sp>
        <p:nvSpPr>
          <p:cNvPr id="16" name="TextBox 15">
            <a:extLst>
              <a:ext uri="{FF2B5EF4-FFF2-40B4-BE49-F238E27FC236}">
                <a16:creationId xmlns:a16="http://schemas.microsoft.com/office/drawing/2014/main" id="{63DCD821-7BD5-A9A9-587B-B9CEBBE8F0F8}"/>
              </a:ext>
            </a:extLst>
          </p:cNvPr>
          <p:cNvSpPr txBox="1"/>
          <p:nvPr/>
        </p:nvSpPr>
        <p:spPr>
          <a:xfrm>
            <a:off x="5581382" y="4083401"/>
            <a:ext cx="2503147" cy="86177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2">
                    <a:lumMod val="10000"/>
                  </a:schemeClr>
                </a:solidFill>
                <a:effectLst/>
                <a:uLnTx/>
                <a:uFillTx/>
                <a:latin typeface="Aptos"/>
              </a:rPr>
              <a:t>Sarah Beerbower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a:solidFill>
                  <a:schemeClr val="bg2">
                    <a:lumMod val="10000"/>
                  </a:schemeClr>
                </a:solidFill>
                <a:latin typeface="Aptos"/>
              </a:rPr>
              <a:t>SVP, Member Relations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i="0" u="none" strike="noStrike" kern="1200" cap="none" spc="0" normalizeH="0" baseline="0" noProof="0">
              <a:ln>
                <a:noFill/>
              </a:ln>
              <a:solidFill>
                <a:schemeClr val="bg2">
                  <a:lumMod val="10000"/>
                </a:schemeClr>
              </a:solidFill>
              <a:effectLst/>
              <a:uLnTx/>
              <a:uFillTx/>
              <a:latin typeface="Aptos"/>
            </a:endParaRPr>
          </a:p>
        </p:txBody>
      </p:sp>
      <p:pic>
        <p:nvPicPr>
          <p:cNvPr id="17" name="Picture 6">
            <a:extLst>
              <a:ext uri="{FF2B5EF4-FFF2-40B4-BE49-F238E27FC236}">
                <a16:creationId xmlns:a16="http://schemas.microsoft.com/office/drawing/2014/main" id="{04032549-8AB2-C0C6-7D6A-59C77EE41AA4}"/>
              </a:ext>
            </a:extLst>
          </p:cNvPr>
          <p:cNvPicPr>
            <a:picLocks noChangeAspect="1" noChangeArrowheads="1"/>
          </p:cNvPicPr>
          <p:nvPr/>
        </p:nvPicPr>
        <p:blipFill>
          <a:blip r:embed="rId4"/>
          <a:srcRect l="13632" r="13632"/>
          <a:stretch/>
        </p:blipFill>
        <p:spPr bwMode="auto">
          <a:xfrm>
            <a:off x="5925318" y="1997324"/>
            <a:ext cx="1835331" cy="1835331"/>
          </a:xfrm>
          <a:prstGeom prst="flowChartConnector">
            <a:avLst/>
          </a:prstGeom>
          <a:noFill/>
          <a:ln w="19050">
            <a:solidFill>
              <a:schemeClr val="accent2"/>
            </a:solid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31A6069-B9C3-3745-6451-2818FDF01A49}"/>
              </a:ext>
            </a:extLst>
          </p:cNvPr>
          <p:cNvSpPr txBox="1"/>
          <p:nvPr/>
        </p:nvSpPr>
        <p:spPr>
          <a:xfrm>
            <a:off x="8004188" y="4079637"/>
            <a:ext cx="2854068" cy="584775"/>
          </a:xfrm>
          <a:prstGeom prst="rect">
            <a:avLst/>
          </a:prstGeom>
          <a:noFill/>
        </p:spPr>
        <p:txBody>
          <a:bodyPr wrap="square" lIns="91440" tIns="45720" rIns="91440" bIns="45720" rtlCol="0" anchor="t">
            <a:spAutoFit/>
          </a:bodyPr>
          <a:lstStyle/>
          <a:p>
            <a:pPr algn="ctr">
              <a:defRPr/>
            </a:pPr>
            <a:r>
              <a:rPr lang="en-US" b="1">
                <a:solidFill>
                  <a:schemeClr val="bg2">
                    <a:lumMod val="10000"/>
                  </a:schemeClr>
                </a:solidFill>
                <a:latin typeface="Aptos"/>
              </a:rPr>
              <a:t>MJ Shiao</a:t>
            </a:r>
            <a:endParaRPr lang="en-US" b="1" i="0" u="none" strike="noStrike" kern="1200" cap="none" spc="0" normalizeH="0" baseline="0" noProof="0">
              <a:ln>
                <a:noFill/>
              </a:ln>
              <a:solidFill>
                <a:schemeClr val="bg2">
                  <a:lumMod val="10000"/>
                </a:schemeClr>
              </a:solidFill>
              <a:effectLst/>
              <a:uLnTx/>
              <a:uFillTx/>
              <a:latin typeface="Aptos"/>
            </a:endParaRPr>
          </a:p>
          <a:p>
            <a:pPr algn="ctr">
              <a:defRPr/>
            </a:pPr>
            <a:r>
              <a:rPr lang="en-US" sz="1400" i="1">
                <a:solidFill>
                  <a:schemeClr val="bg2">
                    <a:lumMod val="10000"/>
                  </a:schemeClr>
                </a:solidFill>
                <a:latin typeface="Aptos"/>
              </a:rPr>
              <a:t>VP, Supply Chain &amp; Manufacturing</a:t>
            </a:r>
            <a:endParaRPr lang="en-US">
              <a:solidFill>
                <a:schemeClr val="bg2">
                  <a:lumMod val="10000"/>
                </a:schemeClr>
              </a:solidFill>
              <a:latin typeface="Aptos"/>
              <a:ea typeface="Calibri"/>
              <a:cs typeface="Calibri"/>
            </a:endParaRPr>
          </a:p>
        </p:txBody>
      </p:sp>
      <p:grpSp>
        <p:nvGrpSpPr>
          <p:cNvPr id="9" name="Group 8">
            <a:extLst>
              <a:ext uri="{FF2B5EF4-FFF2-40B4-BE49-F238E27FC236}">
                <a16:creationId xmlns:a16="http://schemas.microsoft.com/office/drawing/2014/main" id="{95299D7C-1307-BB47-78D5-E4E0F77B4335}"/>
              </a:ext>
            </a:extLst>
          </p:cNvPr>
          <p:cNvGrpSpPr/>
          <p:nvPr/>
        </p:nvGrpSpPr>
        <p:grpSpPr>
          <a:xfrm>
            <a:off x="8406236" y="1970442"/>
            <a:ext cx="1837215" cy="1851725"/>
            <a:chOff x="7292768" y="1838171"/>
            <a:chExt cx="1837215" cy="1851725"/>
          </a:xfrm>
        </p:grpSpPr>
        <p:sp>
          <p:nvSpPr>
            <p:cNvPr id="7" name="Oval 6">
              <a:extLst>
                <a:ext uri="{FF2B5EF4-FFF2-40B4-BE49-F238E27FC236}">
                  <a16:creationId xmlns:a16="http://schemas.microsoft.com/office/drawing/2014/main" id="{9DC95B2B-70A9-0B4A-AF2F-BCEDAA7D089A}"/>
                </a:ext>
              </a:extLst>
            </p:cNvPr>
            <p:cNvSpPr/>
            <p:nvPr/>
          </p:nvSpPr>
          <p:spPr>
            <a:xfrm>
              <a:off x="7443974" y="1838171"/>
              <a:ext cx="1496518" cy="1484546"/>
            </a:xfrm>
            <a:prstGeom prst="ellipse">
              <a:avLst/>
            </a:prstGeom>
            <a:solidFill>
              <a:srgbClr val="0B0C0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eadshot of MJ Shiao, ACP's Vice President of Supply Chain &amp; Manufacturing.">
              <a:extLst>
                <a:ext uri="{FF2B5EF4-FFF2-40B4-BE49-F238E27FC236}">
                  <a16:creationId xmlns:a16="http://schemas.microsoft.com/office/drawing/2014/main" id="{ED643301-0F91-0310-2695-C207B64CF92A}"/>
                </a:ext>
              </a:extLst>
            </p:cNvPr>
            <p:cNvPicPr>
              <a:picLocks noChangeAspect="1"/>
            </p:cNvPicPr>
            <p:nvPr/>
          </p:nvPicPr>
          <p:blipFill>
            <a:blip r:embed="rId5"/>
            <a:srcRect l="18008" t="-649" r="15018" b="1193"/>
            <a:stretch>
              <a:fillRect/>
            </a:stretch>
          </p:blipFill>
          <p:spPr>
            <a:xfrm>
              <a:off x="7292768" y="1850982"/>
              <a:ext cx="1837215" cy="1838914"/>
            </a:xfrm>
            <a:prstGeom prst="ellipse">
              <a:avLst/>
            </a:prstGeom>
            <a:noFill/>
            <a:ln w="19050">
              <a:solidFill>
                <a:schemeClr val="accent2"/>
              </a:solidFill>
            </a:ln>
          </p:spPr>
        </p:pic>
      </p:grpSp>
      <p:pic>
        <p:nvPicPr>
          <p:cNvPr id="5" name="Picture 4" descr="frank macchiarola headshot">
            <a:extLst>
              <a:ext uri="{FF2B5EF4-FFF2-40B4-BE49-F238E27FC236}">
                <a16:creationId xmlns:a16="http://schemas.microsoft.com/office/drawing/2014/main" id="{0D1EA52C-734B-7EC2-8610-132D37E2E72F}"/>
              </a:ext>
            </a:extLst>
          </p:cNvPr>
          <p:cNvPicPr>
            <a:picLocks noChangeAspect="1"/>
          </p:cNvPicPr>
          <p:nvPr/>
        </p:nvPicPr>
        <p:blipFill>
          <a:blip r:embed="rId6"/>
          <a:srcRect l="16627" t="-154" r="16528" b="11231"/>
          <a:stretch>
            <a:fillRect/>
          </a:stretch>
        </p:blipFill>
        <p:spPr>
          <a:xfrm>
            <a:off x="3535242" y="1968235"/>
            <a:ext cx="1753271" cy="1843308"/>
          </a:xfrm>
          <a:prstGeom prst="flowChartConnector">
            <a:avLst/>
          </a:prstGeom>
          <a:noFill/>
          <a:ln w="19050">
            <a:solidFill>
              <a:schemeClr val="accent2"/>
            </a:solidFill>
          </a:ln>
        </p:spPr>
      </p:pic>
      <p:sp>
        <p:nvSpPr>
          <p:cNvPr id="6" name="TextBox 5">
            <a:extLst>
              <a:ext uri="{FF2B5EF4-FFF2-40B4-BE49-F238E27FC236}">
                <a16:creationId xmlns:a16="http://schemas.microsoft.com/office/drawing/2014/main" id="{449395E8-92EC-A6A6-5D13-1C43BC939C2F}"/>
              </a:ext>
            </a:extLst>
          </p:cNvPr>
          <p:cNvSpPr txBox="1"/>
          <p:nvPr/>
        </p:nvSpPr>
        <p:spPr>
          <a:xfrm>
            <a:off x="3155013" y="4083401"/>
            <a:ext cx="2503147" cy="861774"/>
          </a:xfrm>
          <a:prstGeom prst="rect">
            <a:avLst/>
          </a:prstGeom>
          <a:noFill/>
        </p:spPr>
        <p:txBody>
          <a:bodyPr wrap="square" lIns="91440" tIns="45720" rIns="91440" bIns="45720" rtlCol="0" anchor="t">
            <a:spAutoFit/>
          </a:bodyPr>
          <a:lstStyle/>
          <a:p>
            <a:pPr algn="ctr">
              <a:defRPr/>
            </a:pPr>
            <a:r>
              <a:rPr lang="en-US" b="1">
                <a:solidFill>
                  <a:schemeClr val="bg2">
                    <a:lumMod val="10000"/>
                  </a:schemeClr>
                </a:solidFill>
                <a:latin typeface="Aptos"/>
              </a:rPr>
              <a:t>Frank </a:t>
            </a:r>
            <a:r>
              <a:rPr lang="en-US" b="1" err="1">
                <a:solidFill>
                  <a:schemeClr val="bg2">
                    <a:lumMod val="10000"/>
                  </a:schemeClr>
                </a:solidFill>
                <a:latin typeface="Aptos"/>
              </a:rPr>
              <a:t>Macchiarola</a:t>
            </a:r>
            <a:endParaRPr lang="en-US" err="1">
              <a:solidFill>
                <a:schemeClr val="bg2">
                  <a:lumMod val="10000"/>
                </a:schemeClr>
              </a:solidFill>
            </a:endParaRPr>
          </a:p>
          <a:p>
            <a:pPr algn="ctr">
              <a:defRPr/>
            </a:pPr>
            <a:r>
              <a:rPr lang="en-US" sz="1400" i="1">
                <a:solidFill>
                  <a:schemeClr val="bg2">
                    <a:lumMod val="10000"/>
                  </a:schemeClr>
                </a:solidFill>
                <a:latin typeface="Aptos"/>
              </a:rPr>
              <a:t>Chief Advocacy Officer</a:t>
            </a: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i="0" u="none" strike="noStrike" kern="1200" cap="none" spc="0" normalizeH="0" baseline="0" noProof="0">
              <a:ln>
                <a:noFill/>
              </a:ln>
              <a:solidFill>
                <a:schemeClr val="bg2">
                  <a:lumMod val="10000"/>
                </a:schemeClr>
              </a:solidFill>
              <a:effectLst/>
              <a:uLnTx/>
              <a:uFillTx/>
              <a:latin typeface="Aptos"/>
            </a:endParaRPr>
          </a:p>
        </p:txBody>
      </p:sp>
    </p:spTree>
    <p:extLst>
      <p:ext uri="{BB962C8B-B14F-4D97-AF65-F5344CB8AC3E}">
        <p14:creationId xmlns:p14="http://schemas.microsoft.com/office/powerpoint/2010/main" val="1856932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09A617-BD6C-5A88-2979-94E9AD5AE7B6}"/>
              </a:ext>
            </a:extLst>
          </p:cNvPr>
          <p:cNvSpPr>
            <a:spLocks noGrp="1"/>
          </p:cNvSpPr>
          <p:nvPr>
            <p:ph type="sldNum" sz="quarter" idx="4294967295"/>
          </p:nvPr>
        </p:nvSpPr>
        <p:spPr>
          <a:xfrm>
            <a:off x="0" y="6359525"/>
            <a:ext cx="2743200" cy="365125"/>
          </a:xfrm>
        </p:spPr>
        <p:txBody>
          <a:bodyPr/>
          <a:lstStyle/>
          <a:p>
            <a:fld id="{ECEABA9C-3BD8-484B-B9CF-997D0E995AAF}" type="slidenum">
              <a:rPr lang="en-US" smtClean="0"/>
              <a:pPr/>
              <a:t>6</a:t>
            </a:fld>
            <a:endParaRPr lang="en-US"/>
          </a:p>
        </p:txBody>
      </p:sp>
      <p:sp>
        <p:nvSpPr>
          <p:cNvPr id="6" name="TextBox 5">
            <a:extLst>
              <a:ext uri="{FF2B5EF4-FFF2-40B4-BE49-F238E27FC236}">
                <a16:creationId xmlns:a16="http://schemas.microsoft.com/office/drawing/2014/main" id="{0F4687F5-8761-DA76-7BBC-DE46EC81D101}"/>
              </a:ext>
            </a:extLst>
          </p:cNvPr>
          <p:cNvSpPr txBox="1"/>
          <p:nvPr/>
        </p:nvSpPr>
        <p:spPr>
          <a:xfrm>
            <a:off x="3264258" y="1940406"/>
            <a:ext cx="5665763" cy="769441"/>
          </a:xfrm>
          <a:prstGeom prst="rect">
            <a:avLst/>
          </a:prstGeom>
          <a:noFill/>
        </p:spPr>
        <p:txBody>
          <a:bodyPr wrap="square" lIns="91440" tIns="45720" rIns="91440" bIns="45720" rtlCol="0" anchor="t">
            <a:spAutoFit/>
          </a:bodyPr>
          <a:lstStyle/>
          <a:p>
            <a:pPr>
              <a:defRPr/>
            </a:pPr>
            <a:r>
              <a:rPr lang="en-US" sz="4400" b="1">
                <a:solidFill>
                  <a:schemeClr val="bg1"/>
                </a:solidFill>
                <a:latin typeface="Aptos"/>
              </a:rPr>
              <a:t>AGENDA</a:t>
            </a:r>
            <a:endParaRPr lang="en-US" sz="4400">
              <a:solidFill>
                <a:schemeClr val="bg1"/>
              </a:solidFill>
              <a:latin typeface="Aptos"/>
              <a:ea typeface="Calibri"/>
              <a:cs typeface="Calibri"/>
            </a:endParaRPr>
          </a:p>
        </p:txBody>
      </p:sp>
      <p:sp>
        <p:nvSpPr>
          <p:cNvPr id="2" name="TextBox 1">
            <a:extLst>
              <a:ext uri="{FF2B5EF4-FFF2-40B4-BE49-F238E27FC236}">
                <a16:creationId xmlns:a16="http://schemas.microsoft.com/office/drawing/2014/main" id="{559BD728-58EF-D68F-F59A-63A3EAB71780}"/>
              </a:ext>
            </a:extLst>
          </p:cNvPr>
          <p:cNvSpPr txBox="1"/>
          <p:nvPr/>
        </p:nvSpPr>
        <p:spPr>
          <a:xfrm>
            <a:off x="3267073" y="2714626"/>
            <a:ext cx="7695333" cy="193899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b="1">
                <a:solidFill>
                  <a:schemeClr val="bg1"/>
                </a:solidFill>
                <a:latin typeface="Aptos"/>
              </a:rPr>
              <a:t>Welcome</a:t>
            </a:r>
            <a:r>
              <a:rPr lang="en-US" sz="2400">
                <a:solidFill>
                  <a:schemeClr val="bg1"/>
                </a:solidFill>
                <a:latin typeface="Aptos"/>
              </a:rPr>
              <a:t> (Sarah Beerbower)</a:t>
            </a:r>
          </a:p>
          <a:p>
            <a:pPr marL="285750" indent="-285750">
              <a:buFont typeface="Arial" panose="020B0604020202020204" pitchFamily="34" charset="0"/>
              <a:buChar char="•"/>
            </a:pPr>
            <a:r>
              <a:rPr lang="en-US" sz="2400" b="1">
                <a:solidFill>
                  <a:schemeClr val="bg1"/>
                </a:solidFill>
                <a:latin typeface="Aptos"/>
              </a:rPr>
              <a:t>Board Highlights </a:t>
            </a:r>
            <a:r>
              <a:rPr lang="en-US" sz="2400">
                <a:solidFill>
                  <a:schemeClr val="bg1"/>
                </a:solidFill>
                <a:latin typeface="Aptos"/>
              </a:rPr>
              <a:t>(Jason Grumet)</a:t>
            </a:r>
          </a:p>
          <a:p>
            <a:pPr marL="285750" indent="-285750">
              <a:buFont typeface="Arial" panose="020B0604020202020204" pitchFamily="34" charset="0"/>
              <a:buChar char="•"/>
            </a:pPr>
            <a:r>
              <a:rPr lang="en-US" sz="2400" b="1">
                <a:solidFill>
                  <a:schemeClr val="bg1"/>
                </a:solidFill>
                <a:latin typeface="Aptos"/>
              </a:rPr>
              <a:t>Reconciliation &amp; Advocacy </a:t>
            </a:r>
            <a:r>
              <a:rPr lang="en-US" sz="2400">
                <a:solidFill>
                  <a:schemeClr val="bg1"/>
                </a:solidFill>
                <a:latin typeface="Aptos"/>
              </a:rPr>
              <a:t>(Frank </a:t>
            </a:r>
            <a:r>
              <a:rPr lang="en-US" sz="2400" err="1">
                <a:solidFill>
                  <a:schemeClr val="bg1"/>
                </a:solidFill>
                <a:latin typeface="Aptos"/>
              </a:rPr>
              <a:t>Macchiarola</a:t>
            </a:r>
            <a:r>
              <a:rPr lang="en-US" sz="2400">
                <a:solidFill>
                  <a:schemeClr val="bg1"/>
                </a:solidFill>
                <a:latin typeface="Aptos"/>
              </a:rPr>
              <a:t>)</a:t>
            </a:r>
            <a:endParaRPr lang="en-US">
              <a:solidFill>
                <a:schemeClr val="bg1"/>
              </a:solidFill>
            </a:endParaRPr>
          </a:p>
          <a:p>
            <a:pPr marL="285750" indent="-285750">
              <a:buFont typeface="Arial" panose="020B0604020202020204" pitchFamily="34" charset="0"/>
              <a:buChar char="•"/>
            </a:pPr>
            <a:r>
              <a:rPr lang="en-US" sz="2400" b="1">
                <a:solidFill>
                  <a:schemeClr val="bg1"/>
                </a:solidFill>
                <a:latin typeface="Aptos"/>
              </a:rPr>
              <a:t>FEOC Overview </a:t>
            </a:r>
            <a:r>
              <a:rPr lang="en-US" sz="2400">
                <a:solidFill>
                  <a:schemeClr val="bg1"/>
                </a:solidFill>
                <a:latin typeface="Aptos"/>
              </a:rPr>
              <a:t>(MJ Shiao)</a:t>
            </a:r>
          </a:p>
          <a:p>
            <a:pPr marL="285750" indent="-285750">
              <a:buFont typeface="Arial" panose="020B0604020202020204" pitchFamily="34" charset="0"/>
              <a:buChar char="•"/>
            </a:pPr>
            <a:r>
              <a:rPr lang="en-US" sz="2400" b="1">
                <a:solidFill>
                  <a:schemeClr val="bg1"/>
                </a:solidFill>
                <a:latin typeface="Aptos"/>
              </a:rPr>
              <a:t>Q&amp;A </a:t>
            </a:r>
            <a:r>
              <a:rPr lang="en-US" sz="2400">
                <a:solidFill>
                  <a:schemeClr val="bg1"/>
                </a:solidFill>
                <a:latin typeface="Aptos"/>
              </a:rPr>
              <a:t>(Sarah Beerbower)</a:t>
            </a:r>
            <a:endParaRPr lang="en-US" sz="2400">
              <a:solidFill>
                <a:schemeClr val="bg1"/>
              </a:solidFill>
              <a:latin typeface="Aptos" panose="020B0004020202020204" pitchFamily="34" charset="0"/>
            </a:endParaRPr>
          </a:p>
        </p:txBody>
      </p:sp>
    </p:spTree>
    <p:extLst>
      <p:ext uri="{BB962C8B-B14F-4D97-AF65-F5344CB8AC3E}">
        <p14:creationId xmlns:p14="http://schemas.microsoft.com/office/powerpoint/2010/main" val="78570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AAECE-0439-51C1-0BA5-0BBE7601760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287752D-5277-2680-5FBF-C942DC046CCB}"/>
              </a:ext>
            </a:extLst>
          </p:cNvPr>
          <p:cNvSpPr/>
          <p:nvPr/>
        </p:nvSpPr>
        <p:spPr>
          <a:xfrm>
            <a:off x="274272" y="1715296"/>
            <a:ext cx="11649987" cy="5013050"/>
          </a:xfrm>
          <a:prstGeom prst="rect">
            <a:avLst/>
          </a:prstGeom>
          <a:noFill/>
          <a:ln w="57150">
            <a:solidFill>
              <a:srgbClr val="08B1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people sitting at a table&#10;&#10;AI-generated content may be incorrect.">
            <a:extLst>
              <a:ext uri="{FF2B5EF4-FFF2-40B4-BE49-F238E27FC236}">
                <a16:creationId xmlns:a16="http://schemas.microsoft.com/office/drawing/2014/main" id="{A1FB7817-66C9-446F-CDA2-06158D18568A}"/>
              </a:ext>
            </a:extLst>
          </p:cNvPr>
          <p:cNvPicPr>
            <a:picLocks noChangeAspect="1"/>
          </p:cNvPicPr>
          <p:nvPr/>
        </p:nvPicPr>
        <p:blipFill>
          <a:blip r:embed="rId2"/>
          <a:srcRect l="-188" t="28249" r="-1784" b="5650"/>
          <a:stretch>
            <a:fillRect/>
          </a:stretch>
        </p:blipFill>
        <p:spPr>
          <a:xfrm>
            <a:off x="271753" y="1614732"/>
            <a:ext cx="11823491" cy="5102215"/>
          </a:xfrm>
          <a:prstGeom prst="rect">
            <a:avLst/>
          </a:prstGeom>
        </p:spPr>
      </p:pic>
      <p:sp>
        <p:nvSpPr>
          <p:cNvPr id="10" name="TextBox 9">
            <a:extLst>
              <a:ext uri="{FF2B5EF4-FFF2-40B4-BE49-F238E27FC236}">
                <a16:creationId xmlns:a16="http://schemas.microsoft.com/office/drawing/2014/main" id="{C7F92392-F73E-3B61-629B-C4F3615EC3B9}"/>
              </a:ext>
            </a:extLst>
          </p:cNvPr>
          <p:cNvSpPr txBox="1"/>
          <p:nvPr/>
        </p:nvSpPr>
        <p:spPr>
          <a:xfrm>
            <a:off x="793881" y="869523"/>
            <a:ext cx="4522764" cy="854809"/>
          </a:xfrm>
          <a:prstGeom prst="rect">
            <a:avLst/>
          </a:prstGeom>
          <a:noFill/>
        </p:spPr>
        <p:txBody>
          <a:bodyPr wrap="square" lIns="91440" tIns="45720" rIns="91440" bIns="45720" rtlCol="0" anchor="t">
            <a:spAutoFit/>
          </a:bodyPr>
          <a:lstStyle/>
          <a:p>
            <a:pPr>
              <a:defRPr/>
            </a:pPr>
            <a:r>
              <a:rPr lang="en-US" sz="4800" b="1">
                <a:solidFill>
                  <a:srgbClr val="006497"/>
                </a:solidFill>
                <a:latin typeface="Aptos"/>
              </a:rPr>
              <a:t>Board Meeting</a:t>
            </a:r>
            <a:endParaRPr lang="en-US" sz="4800" b="1">
              <a:solidFill>
                <a:srgbClr val="006497"/>
              </a:solidFill>
              <a:latin typeface="Aptos"/>
              <a:ea typeface="Calibri"/>
              <a:cs typeface="Calibri"/>
            </a:endParaRPr>
          </a:p>
        </p:txBody>
      </p:sp>
    </p:spTree>
    <p:extLst>
      <p:ext uri="{BB962C8B-B14F-4D97-AF65-F5344CB8AC3E}">
        <p14:creationId xmlns:p14="http://schemas.microsoft.com/office/powerpoint/2010/main" val="3296960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A6113-F76F-FBD3-36D2-DFF4A1A3C9E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CE0980-FFC6-646B-E4D8-86A392EC7393}"/>
              </a:ext>
            </a:extLst>
          </p:cNvPr>
          <p:cNvSpPr>
            <a:spLocks noGrp="1"/>
          </p:cNvSpPr>
          <p:nvPr>
            <p:ph type="sldNum" sz="quarter" idx="4294967295"/>
          </p:nvPr>
        </p:nvSpPr>
        <p:spPr>
          <a:xfrm>
            <a:off x="0" y="6359525"/>
            <a:ext cx="2743200" cy="365125"/>
          </a:xfrm>
        </p:spPr>
        <p:txBody>
          <a:bodyPr/>
          <a:lstStyle/>
          <a:p>
            <a:fld id="{ECEABA9C-3BD8-484B-B9CF-997D0E995AAF}" type="slidenum">
              <a:rPr lang="en-US" smtClean="0"/>
              <a:pPr/>
              <a:t>8</a:t>
            </a:fld>
            <a:endParaRPr lang="en-US"/>
          </a:p>
        </p:txBody>
      </p:sp>
      <p:sp>
        <p:nvSpPr>
          <p:cNvPr id="10" name="TextBox 9">
            <a:extLst>
              <a:ext uri="{FF2B5EF4-FFF2-40B4-BE49-F238E27FC236}">
                <a16:creationId xmlns:a16="http://schemas.microsoft.com/office/drawing/2014/main" id="{EE61AB92-18B3-D474-F1FE-EC2D2B449B05}"/>
              </a:ext>
            </a:extLst>
          </p:cNvPr>
          <p:cNvSpPr txBox="1"/>
          <p:nvPr/>
        </p:nvSpPr>
        <p:spPr>
          <a:xfrm>
            <a:off x="2492216" y="2639183"/>
            <a:ext cx="6185308" cy="1569660"/>
          </a:xfrm>
          <a:prstGeom prst="rect">
            <a:avLst/>
          </a:prstGeom>
          <a:noFill/>
        </p:spPr>
        <p:txBody>
          <a:bodyPr wrap="square" lIns="91440" tIns="45720" rIns="91440" bIns="45720" rtlCol="0" anchor="t">
            <a:spAutoFit/>
          </a:bodyPr>
          <a:lstStyle/>
          <a:p>
            <a:pPr algn="ctr">
              <a:defRPr/>
            </a:pPr>
            <a:r>
              <a:rPr lang="en-US" sz="4800" b="1">
                <a:solidFill>
                  <a:schemeClr val="bg1"/>
                </a:solidFill>
                <a:latin typeface="Aptos"/>
              </a:rPr>
              <a:t>RECONCILIATION &amp; ADVOCACY</a:t>
            </a:r>
            <a:endParaRPr lang="en-US">
              <a:solidFill>
                <a:schemeClr val="bg1"/>
              </a:solidFill>
            </a:endParaRPr>
          </a:p>
        </p:txBody>
      </p:sp>
    </p:spTree>
    <p:extLst>
      <p:ext uri="{BB962C8B-B14F-4D97-AF65-F5344CB8AC3E}">
        <p14:creationId xmlns:p14="http://schemas.microsoft.com/office/powerpoint/2010/main" val="3756297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B7F69-56D8-AD7A-A097-27E55402DBE2}"/>
              </a:ext>
            </a:extLst>
          </p:cNvPr>
          <p:cNvSpPr>
            <a:spLocks noGrp="1"/>
          </p:cNvSpPr>
          <p:nvPr>
            <p:ph type="title"/>
          </p:nvPr>
        </p:nvSpPr>
        <p:spPr/>
        <p:txBody>
          <a:bodyPr>
            <a:normAutofit/>
          </a:bodyPr>
          <a:lstStyle/>
          <a:p>
            <a:r>
              <a:rPr lang="en-US">
                <a:latin typeface="Aptos"/>
                <a:ea typeface="Calibri"/>
                <a:cs typeface="Calibri"/>
              </a:rPr>
              <a:t>Senate Process</a:t>
            </a:r>
          </a:p>
        </p:txBody>
      </p:sp>
      <p:pic>
        <p:nvPicPr>
          <p:cNvPr id="6" name="Picture 5" descr="A blue rectangular sign with white text&#10;&#10;AI-generated content may be incorrect.">
            <a:extLst>
              <a:ext uri="{FF2B5EF4-FFF2-40B4-BE49-F238E27FC236}">
                <a16:creationId xmlns:a16="http://schemas.microsoft.com/office/drawing/2014/main" id="{D0C1C047-7151-E2F7-1089-01629E853F77}"/>
              </a:ext>
            </a:extLst>
          </p:cNvPr>
          <p:cNvPicPr>
            <a:picLocks noChangeAspect="1"/>
          </p:cNvPicPr>
          <p:nvPr/>
        </p:nvPicPr>
        <p:blipFill>
          <a:blip r:embed="rId2"/>
          <a:stretch>
            <a:fillRect/>
          </a:stretch>
        </p:blipFill>
        <p:spPr>
          <a:xfrm>
            <a:off x="838200" y="1822007"/>
            <a:ext cx="9579267" cy="3888902"/>
          </a:xfrm>
          <a:prstGeom prst="rect">
            <a:avLst/>
          </a:prstGeom>
        </p:spPr>
      </p:pic>
    </p:spTree>
    <p:extLst>
      <p:ext uri="{BB962C8B-B14F-4D97-AF65-F5344CB8AC3E}">
        <p14:creationId xmlns:p14="http://schemas.microsoft.com/office/powerpoint/2010/main" val="3137092271"/>
      </p:ext>
    </p:extLst>
  </p:cSld>
  <p:clrMapOvr>
    <a:masterClrMapping/>
  </p:clrMapOvr>
</p:sld>
</file>

<file path=ppt/theme/theme1.xml><?xml version="1.0" encoding="utf-8"?>
<a:theme xmlns:a="http://schemas.openxmlformats.org/drawingml/2006/main" name="ACP_Theme">
  <a:themeElements>
    <a:clrScheme name="ACP Colors">
      <a:dk1>
        <a:srgbClr val="005B93"/>
      </a:dk1>
      <a:lt1>
        <a:srgbClr val="FFFFFF"/>
      </a:lt1>
      <a:dk2>
        <a:srgbClr val="44546A"/>
      </a:dk2>
      <a:lt2>
        <a:srgbClr val="E7E6E6"/>
      </a:lt2>
      <a:accent1>
        <a:srgbClr val="005B93"/>
      </a:accent1>
      <a:accent2>
        <a:srgbClr val="00B5EF"/>
      </a:accent2>
      <a:accent3>
        <a:srgbClr val="933C91"/>
      </a:accent3>
      <a:accent4>
        <a:srgbClr val="58B947"/>
      </a:accent4>
      <a:accent5>
        <a:srgbClr val="FDB71A"/>
      </a:accent5>
      <a:accent6>
        <a:srgbClr val="EEE824"/>
      </a:accent6>
      <a:hlink>
        <a:srgbClr val="495965"/>
      </a:hlink>
      <a:folHlink>
        <a:srgbClr val="005B9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P_Theme" id="{BA0F197C-81BB-564F-9248-FFE7785A3005}" vid="{061589D0-3C99-7844-924C-05A18E635C14}"/>
    </a:ext>
  </a:extLst>
</a:theme>
</file>

<file path=ppt/theme/theme2.xml><?xml version="1.0" encoding="utf-8"?>
<a:theme xmlns:a="http://schemas.openxmlformats.org/drawingml/2006/main" name="2_ACP_Theme">
  <a:themeElements>
    <a:clrScheme name="ACP Colors">
      <a:dk1>
        <a:srgbClr val="005B93"/>
      </a:dk1>
      <a:lt1>
        <a:srgbClr val="FFFFFF"/>
      </a:lt1>
      <a:dk2>
        <a:srgbClr val="44546A"/>
      </a:dk2>
      <a:lt2>
        <a:srgbClr val="E7E6E6"/>
      </a:lt2>
      <a:accent1>
        <a:srgbClr val="005B93"/>
      </a:accent1>
      <a:accent2>
        <a:srgbClr val="00B5EF"/>
      </a:accent2>
      <a:accent3>
        <a:srgbClr val="933C91"/>
      </a:accent3>
      <a:accent4>
        <a:srgbClr val="58B947"/>
      </a:accent4>
      <a:accent5>
        <a:srgbClr val="FDB71A"/>
      </a:accent5>
      <a:accent6>
        <a:srgbClr val="EEE824"/>
      </a:accent6>
      <a:hlink>
        <a:srgbClr val="495965"/>
      </a:hlink>
      <a:folHlink>
        <a:srgbClr val="005B9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P_Theme" id="{BA0F197C-81BB-564F-9248-FFE7785A3005}" vid="{061589D0-3C99-7844-924C-05A18E635C1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abd7b59-4b31-480b-a935-e1b861108546" xsi:nil="true"/>
    <lcf76f155ced4ddcb4097134ff3c332f xmlns="9210adc4-451d-4a43-a4ad-af2af061e3a6">
      <Terms xmlns="http://schemas.microsoft.com/office/infopath/2007/PartnerControls"/>
    </lcf76f155ced4ddcb4097134ff3c332f>
    <SharedWithUsers xmlns="4abd7b59-4b31-480b-a935-e1b861108546">
      <UserInfo>
        <DisplayName>Gabe Tabak</DisplayName>
        <AccountId>257</AccountId>
        <AccountType/>
      </UserInfo>
      <UserInfo>
        <DisplayName>Elesha Peterson Carr</DisplayName>
        <AccountId>10105</AccountId>
        <AccountType/>
      </UserInfo>
      <UserInfo>
        <DisplayName>Noah Roberts</DisplayName>
        <AccountId>463</AccountId>
        <AccountType/>
      </UserInfo>
      <UserInfo>
        <DisplayName>Ananya Root</DisplayName>
        <AccountId>1351</AccountId>
        <AccountType/>
      </UserInfo>
      <UserInfo>
        <DisplayName>Bridget Williams</DisplayName>
        <AccountId>126</AccountId>
        <AccountType/>
      </UserInfo>
      <UserInfo>
        <DisplayName>Hannah Papp</DisplayName>
        <AccountId>5385</AccountId>
        <AccountType/>
      </UserInfo>
      <UserInfo>
        <DisplayName>Kisha James</DisplayName>
        <AccountId>13</AccountId>
        <AccountType/>
      </UserInfo>
      <UserInfo>
        <DisplayName>Bill Parsons</DisplayName>
        <AccountId>156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238488B5ED1DF43ABD68259C5B5E9C5" ma:contentTypeVersion="19" ma:contentTypeDescription="Create a new document." ma:contentTypeScope="" ma:versionID="fd9537b994a3ab9c9aeef6afc498de39">
  <xsd:schema xmlns:xsd="http://www.w3.org/2001/XMLSchema" xmlns:xs="http://www.w3.org/2001/XMLSchema" xmlns:p="http://schemas.microsoft.com/office/2006/metadata/properties" xmlns:ns2="9210adc4-451d-4a43-a4ad-af2af061e3a6" xmlns:ns3="4abd7b59-4b31-480b-a935-e1b861108546" targetNamespace="http://schemas.microsoft.com/office/2006/metadata/properties" ma:root="true" ma:fieldsID="e543a598c1ffcf624565624915b4314d" ns2:_="" ns3:_="">
    <xsd:import namespace="9210adc4-451d-4a43-a4ad-af2af061e3a6"/>
    <xsd:import namespace="4abd7b59-4b31-480b-a935-e1b86110854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10adc4-451d-4a43-a4ad-af2af061e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6af45c3-45f6-4d08-bef1-8815819cb196"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bd7b59-4b31-480b-a935-e1b86110854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87d4bc1-8657-4243-adfa-2f614e1dad17}" ma:internalName="TaxCatchAll" ma:showField="CatchAllData" ma:web="4abd7b59-4b31-480b-a935-e1b8611085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6B2D97-9DD5-43D0-BE7D-8CFCD0AA32E0}">
  <ds:schemaRefs>
    <ds:schemaRef ds:uri="http://schemas.microsoft.com/sharepoint/v3/contenttype/forms"/>
  </ds:schemaRefs>
</ds:datastoreItem>
</file>

<file path=customXml/itemProps2.xml><?xml version="1.0" encoding="utf-8"?>
<ds:datastoreItem xmlns:ds="http://schemas.openxmlformats.org/officeDocument/2006/customXml" ds:itemID="{7B09CC11-05D2-42ED-A093-D44BECAF2161}">
  <ds:schemaRefs>
    <ds:schemaRef ds:uri="http://purl.org/dc/dcmitype/"/>
    <ds:schemaRef ds:uri="http://schemas.microsoft.com/office/2006/documentManagement/types"/>
    <ds:schemaRef ds:uri="4abd7b59-4b31-480b-a935-e1b861108546"/>
    <ds:schemaRef ds:uri="9210adc4-451d-4a43-a4ad-af2af061e3a6"/>
    <ds:schemaRef ds:uri="http://schemas.microsoft.com/office/infopath/2007/PartnerControls"/>
    <ds:schemaRef ds:uri="http://purl.org/dc/terms/"/>
    <ds:schemaRef ds:uri="http://purl.org/dc/elements/1.1/"/>
    <ds:schemaRef ds:uri="http://www.w3.org/XML/1998/namespac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A764D2C9-B4AC-4BB8-A9DD-439C6892E6A7}">
  <ds:schemaRefs>
    <ds:schemaRef ds:uri="4abd7b59-4b31-480b-a935-e1b861108546"/>
    <ds:schemaRef ds:uri="9210adc4-451d-4a43-a4ad-af2af061e3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725</Words>
  <Application>Microsoft Office PowerPoint</Application>
  <PresentationFormat>Widescreen</PresentationFormat>
  <Paragraphs>130</Paragraphs>
  <Slides>22</Slides>
  <Notes>2</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ACP_Theme</vt:lpstr>
      <vt:lpstr>2_ACP_Theme</vt:lpstr>
      <vt:lpstr>Meeting of the Members Q2</vt:lpstr>
      <vt:lpstr>Closed Captions</vt:lpstr>
      <vt:lpstr>Please drop questions in the Q&amp;A </vt:lpstr>
      <vt:lpstr>Today’s Program is Being Recorded</vt:lpstr>
      <vt:lpstr>PowerPoint Presentation</vt:lpstr>
      <vt:lpstr>PowerPoint Presentation</vt:lpstr>
      <vt:lpstr>PowerPoint Presentation</vt:lpstr>
      <vt:lpstr>PowerPoint Presentation</vt:lpstr>
      <vt:lpstr>Senate Process</vt:lpstr>
      <vt:lpstr>Support Letter Signatories</vt:lpstr>
      <vt:lpstr>Senate Finance Committee</vt:lpstr>
      <vt:lpstr>Advocacy: Campaign</vt:lpstr>
      <vt:lpstr>Advocacy: Featured Campaign Ads</vt:lpstr>
      <vt:lpstr>PowerPoint Presentation</vt:lpstr>
      <vt:lpstr>PowerPoint Presentation</vt:lpstr>
      <vt:lpstr>What the FEOC?!</vt:lpstr>
      <vt:lpstr>House Bill FEOC Provisions: UNWORKABLE!</vt:lpstr>
      <vt:lpstr>Fixing FEOC</vt:lpstr>
      <vt:lpstr>ACP Events in 2025-2026</vt:lpstr>
      <vt:lpstr>PowerPoint Presentation</vt:lpstr>
      <vt:lpstr>Please Complete Our  Exit Survey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Brigitte Baker</dc:creator>
  <cp:lastModifiedBy>Erica De Vos</cp:lastModifiedBy>
  <cp:revision>3</cp:revision>
  <cp:lastPrinted>2025-05-29T19:26:25Z</cp:lastPrinted>
  <dcterms:created xsi:type="dcterms:W3CDTF">2023-02-10T18:28:06Z</dcterms:created>
  <dcterms:modified xsi:type="dcterms:W3CDTF">2025-05-30T19:52:00Z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0x010100A238488B5ED1DF43ABD68259C5B5E9C5</vt:lpwstr>
  </property>
  <property fmtid="{D5CDD505-2E9C-101B-9397-08002B2CF9AE}" pid="3" name="MediaServiceImageTags">
    <vt:lpwstr/>
  </property>
  <property fmtid="{D5CDD505-2E9C-101B-9397-08002B2CF9AE}" pid="4" name="Order">
    <vt:r8>10470400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