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2"/>
  </p:notesMasterIdLst>
  <p:handoutMasterIdLst>
    <p:handoutMasterId r:id="rId33"/>
  </p:handoutMasterIdLst>
  <p:sldIdLst>
    <p:sldId id="1741" r:id="rId5"/>
    <p:sldId id="5123" r:id="rId6"/>
    <p:sldId id="5104" r:id="rId7"/>
    <p:sldId id="5105" r:id="rId8"/>
    <p:sldId id="4993" r:id="rId9"/>
    <p:sldId id="5010" r:id="rId10"/>
    <p:sldId id="5082" r:id="rId11"/>
    <p:sldId id="5099" r:id="rId12"/>
    <p:sldId id="5003" r:id="rId13"/>
    <p:sldId id="5008" r:id="rId14"/>
    <p:sldId id="5018" r:id="rId15"/>
    <p:sldId id="5091" r:id="rId16"/>
    <p:sldId id="5098" r:id="rId17"/>
    <p:sldId id="4961" r:id="rId18"/>
    <p:sldId id="4965" r:id="rId19"/>
    <p:sldId id="4972" r:id="rId20"/>
    <p:sldId id="5080" r:id="rId21"/>
    <p:sldId id="4974" r:id="rId22"/>
    <p:sldId id="3838" r:id="rId23"/>
    <p:sldId id="4987" r:id="rId24"/>
    <p:sldId id="4994" r:id="rId25"/>
    <p:sldId id="5004" r:id="rId26"/>
    <p:sldId id="5069" r:id="rId27"/>
    <p:sldId id="5006" r:id="rId28"/>
    <p:sldId id="5125" r:id="rId29"/>
    <p:sldId id="5126" r:id="rId30"/>
    <p:sldId id="5117"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0148001-21E2-F4BF-FE28-0782E87F9170}" name="John Hensley" initials="JH" userId="S::jhensley@cleanpower.org::31d9450d-4d18-43e4-a63c-bfa3b2bda502" providerId="AD"/>
  <p188:author id="{ED289F0B-620F-50E6-D0B2-8513ED4EBF08}" name="Audrey Wilkes" initials="AW" userId="Audrey Wilkes" providerId="None"/>
  <p188:author id="{E40A7126-ABD0-378F-DA8F-02D9EC75F1AA}" name="jhensley@cleanpower.org" initials="jh" userId="S::urn:spo:guest#jhensley@cleanpower.org::" providerId="AD"/>
  <p188:author id="{AEAAAD38-266D-324C-F7F3-DBBCAAEB8B4A}" name="Wilkes, Audrey" initials="WA" userId="S::55956@icf.com::2b4d3da1-ab1d-47f3-a7da-14e6ea202efb" providerId="AD"/>
  <p188:author id="{9164E339-20BD-E740-6537-4CE50AE5DD43}" name="Carr, Emily" initials="EC" userId="S::58700@icf.com::211b5b85-f55b-4f4e-8ce8-d781fbc5575e" providerId="AD"/>
  <p188:author id="{7F3A9D42-5C83-5BE4-52B9-98DB9F55B6A4}" name="afratto@cleanpower.org" initials="af" userId="S::urn:spo:guest#afratto@cleanpower.org::" providerId="AD"/>
  <p188:author id="{CDF87C43-396D-E5EB-33A7-CE949C00900A}" name="Hoyu Chong" initials="HC" userId="S::hchong@cleanpower.org::ba581dac-cd97-46c4-98a6-8c4e34fc0302" providerId="AD"/>
  <p188:author id="{8582954B-2CCB-6FAF-8394-65F2EEC87B17}" name="Anthony Fratto" initials="AF" userId="S::afratto@cleanpower.org::c30a32bb-cfbd-4212-b923-4142f1f345df" providerId="AD"/>
  <p188:author id="{9B5BDB5C-90DE-4C2E-05E0-7E4EB7D4C863}" name="Bansari Saha" initials="BS" userId="Bansari Saha" providerId="None"/>
  <p188:author id="{A11A816A-9408-817D-AC27-6009085A96FA}" name="hchong@cleanpower.org" initials="hc" userId="S::urn:spo:guest#hchong@cleanpower.org::" providerId="AD"/>
  <p188:author id="{4BB79578-0B58-70D4-1C87-0A184D3453A5}" name="Guest User" initials="GU" userId="S::urn:spo:anon#6845212f9c9d3b87077c037c4f341e874fce39949cafcb0b199b1d17692728d9::" providerId="AD"/>
  <p188:author id="{EBBF56D8-5665-CDA1-7041-2BF0E1F095BB}" name="Gyawali, Pratistha" initials="GP" userId="S::58726@icf.com::bc583166-0821-4b40-866e-1f71425c3a48" providerId="AD"/>
  <p188:author id="{C7E882E3-1478-0163-C9C1-C17B315DD490}" name="Bartz, Kelsey" initials="BK" userId="S::59597@icf.com::4b445b49-fa18-4638-9e3d-dbed006e127b" providerId="AD"/>
  <p188:author id="{339A1EF8-9AD8-3A33-E264-B9A10B0AF2A4}" name="Kindle, Andrew" initials="AK" userId="S::35941@icf.com::4ed05112-6433-44af-8bb8-f2fe8c2bca2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67676"/>
    <a:srgbClr val="0785F2"/>
    <a:srgbClr val="D9D9D9"/>
    <a:srgbClr val="CC0099"/>
    <a:srgbClr val="30F298"/>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940"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07DAE19-5938-4EAC-9C5A-8D1886E7DAE2}" type="doc">
      <dgm:prSet loTypeId="urn:microsoft.com/office/officeart/2016/7/layout/VerticalDownArrowProcess" loCatId="process" qsTypeId="urn:microsoft.com/office/officeart/2005/8/quickstyle/simple5" qsCatId="simple" csTypeId="urn:microsoft.com/office/officeart/2005/8/colors/accent0_3" csCatId="mainScheme" phldr="1"/>
      <dgm:spPr/>
      <dgm:t>
        <a:bodyPr/>
        <a:lstStyle/>
        <a:p>
          <a:endParaRPr lang="en-US"/>
        </a:p>
      </dgm:t>
    </dgm:pt>
    <dgm:pt modelId="{6FC72726-0A04-42BB-BCA8-A196DA454A6F}">
      <dgm:prSet/>
      <dgm:spPr/>
      <dgm:t>
        <a:bodyPr/>
        <a:lstStyle/>
        <a:p>
          <a:r>
            <a:rPr lang="en-US" b="1">
              <a:latin typeface="DM Sans" pitchFamily="2" charset="0"/>
            </a:rPr>
            <a:t>Incentives: </a:t>
          </a:r>
          <a:br>
            <a:rPr lang="en-US" b="1">
              <a:latin typeface="DM Sans" pitchFamily="2" charset="0"/>
            </a:rPr>
          </a:br>
          <a:r>
            <a:rPr lang="en-US">
              <a:latin typeface="DM Sans" pitchFamily="2" charset="0"/>
            </a:rPr>
            <a:t>Review of all IRA energy incentives by sector</a:t>
          </a:r>
        </a:p>
      </dgm:t>
    </dgm:pt>
    <dgm:pt modelId="{59BD3DA9-ABE6-475C-AFAF-AA54196F693F}" type="parTrans" cxnId="{F9EFF774-FDA8-47FC-96FA-8E153E83F23E}">
      <dgm:prSet/>
      <dgm:spPr/>
      <dgm:t>
        <a:bodyPr/>
        <a:lstStyle/>
        <a:p>
          <a:endParaRPr lang="en-US">
            <a:latin typeface="DM Sans" pitchFamily="2" charset="0"/>
          </a:endParaRPr>
        </a:p>
      </dgm:t>
    </dgm:pt>
    <dgm:pt modelId="{5CB2EEA2-AB3B-442C-AA80-ECD6092FEF92}" type="sibTrans" cxnId="{F9EFF774-FDA8-47FC-96FA-8E153E83F23E}">
      <dgm:prSet/>
      <dgm:spPr/>
      <dgm:t>
        <a:bodyPr/>
        <a:lstStyle/>
        <a:p>
          <a:endParaRPr lang="en-US">
            <a:latin typeface="DM Sans" pitchFamily="2" charset="0"/>
          </a:endParaRPr>
        </a:p>
      </dgm:t>
    </dgm:pt>
    <dgm:pt modelId="{A4372326-79D4-4F7E-96C5-08BAB4260414}">
      <dgm:prSet/>
      <dgm:spPr/>
      <dgm:t>
        <a:bodyPr/>
        <a:lstStyle/>
        <a:p>
          <a:r>
            <a:rPr lang="en-US" dirty="0">
              <a:latin typeface="DM Sans" pitchFamily="2" charset="0"/>
            </a:rPr>
            <a:t>Power (45Y, 48E, 45Q, 45U), Transportation (30D, 45W, 30C), Buildings (25C, 25D, 179D, 45L, HOMES, HEAR), Hydrogen (45V), Sustainable Aviation Fuel (45Z, 40B), and Manufacturing (48C, 45X).</a:t>
          </a:r>
        </a:p>
      </dgm:t>
    </dgm:pt>
    <dgm:pt modelId="{533AE708-B788-4853-A208-0F70D7695627}" type="parTrans" cxnId="{F16AF420-B322-4327-AC53-5A1207667E84}">
      <dgm:prSet/>
      <dgm:spPr/>
      <dgm:t>
        <a:bodyPr/>
        <a:lstStyle/>
        <a:p>
          <a:endParaRPr lang="en-US">
            <a:latin typeface="DM Sans" pitchFamily="2" charset="0"/>
          </a:endParaRPr>
        </a:p>
      </dgm:t>
    </dgm:pt>
    <dgm:pt modelId="{15C7454D-DA18-4F85-B480-08A239FE7BCC}" type="sibTrans" cxnId="{F16AF420-B322-4327-AC53-5A1207667E84}">
      <dgm:prSet/>
      <dgm:spPr/>
      <dgm:t>
        <a:bodyPr/>
        <a:lstStyle/>
        <a:p>
          <a:endParaRPr lang="en-US">
            <a:latin typeface="DM Sans" pitchFamily="2" charset="0"/>
          </a:endParaRPr>
        </a:p>
      </dgm:t>
    </dgm:pt>
    <dgm:pt modelId="{2F316EDB-46D5-48EB-A30B-687BFE7D1486}">
      <dgm:prSet/>
      <dgm:spPr/>
      <dgm:t>
        <a:bodyPr/>
        <a:lstStyle/>
        <a:p>
          <a:r>
            <a:rPr lang="en-US" b="1">
              <a:latin typeface="DM Sans" pitchFamily="2" charset="0"/>
            </a:rPr>
            <a:t>Sector Modeling: </a:t>
          </a:r>
          <a:r>
            <a:rPr lang="en-US">
              <a:latin typeface="DM Sans" pitchFamily="2" charset="0"/>
            </a:rPr>
            <a:t>Develop projections of incremental IRA sector impacts</a:t>
          </a:r>
        </a:p>
      </dgm:t>
    </dgm:pt>
    <dgm:pt modelId="{597524BC-4340-4064-9C39-E19D0827A929}" type="parTrans" cxnId="{3B9D2E59-3286-4F59-B7F9-F0FB3E91850B}">
      <dgm:prSet/>
      <dgm:spPr/>
      <dgm:t>
        <a:bodyPr/>
        <a:lstStyle/>
        <a:p>
          <a:endParaRPr lang="en-US">
            <a:latin typeface="DM Sans" pitchFamily="2" charset="0"/>
          </a:endParaRPr>
        </a:p>
      </dgm:t>
    </dgm:pt>
    <dgm:pt modelId="{F36C46D6-0802-4333-9A3F-768CBF1427E7}" type="sibTrans" cxnId="{3B9D2E59-3286-4F59-B7F9-F0FB3E91850B}">
      <dgm:prSet/>
      <dgm:spPr/>
      <dgm:t>
        <a:bodyPr/>
        <a:lstStyle/>
        <a:p>
          <a:endParaRPr lang="en-US">
            <a:latin typeface="DM Sans" pitchFamily="2" charset="0"/>
          </a:endParaRPr>
        </a:p>
      </dgm:t>
    </dgm:pt>
    <dgm:pt modelId="{B4CDAD00-B1D2-4F5E-A21F-CCDEC604E382}">
      <dgm:prSet/>
      <dgm:spPr/>
      <dgm:t>
        <a:bodyPr/>
        <a:lstStyle/>
        <a:p>
          <a:pPr>
            <a:buFont typeface="Arial" panose="020B0604020202020204" pitchFamily="34" charset="0"/>
            <a:buChar char="•"/>
          </a:pPr>
          <a:r>
            <a:rPr lang="en-US" dirty="0">
              <a:latin typeface="DM Sans" pitchFamily="2" charset="0"/>
            </a:rPr>
            <a:t>ICF’s CO</a:t>
          </a:r>
          <a:r>
            <a:rPr lang="en-US" baseline="-25000" dirty="0">
              <a:latin typeface="DM Sans" pitchFamily="2" charset="0"/>
            </a:rPr>
            <a:t>2</a:t>
          </a:r>
          <a:r>
            <a:rPr lang="en-US" dirty="0">
              <a:latin typeface="DM Sans" pitchFamily="2" charset="0"/>
            </a:rPr>
            <a:t>Sight platform (IPM, EPA MOVES4, DER Planner) supported with market analyses.</a:t>
          </a:r>
          <a:r>
            <a:rPr lang="en-US" baseline="30000" dirty="0">
              <a:latin typeface="DM Sans" pitchFamily="2" charset="0"/>
            </a:rPr>
            <a:t>1</a:t>
          </a:r>
        </a:p>
      </dgm:t>
    </dgm:pt>
    <dgm:pt modelId="{04AFEADD-0965-4F76-9196-184A4AF304D0}" type="parTrans" cxnId="{82799626-46C3-403E-B549-00DD81007487}">
      <dgm:prSet/>
      <dgm:spPr/>
      <dgm:t>
        <a:bodyPr/>
        <a:lstStyle/>
        <a:p>
          <a:endParaRPr lang="en-US">
            <a:latin typeface="DM Sans" pitchFamily="2" charset="0"/>
          </a:endParaRPr>
        </a:p>
      </dgm:t>
    </dgm:pt>
    <dgm:pt modelId="{3A96A477-9AC5-4153-A548-4DBBD0392F9D}" type="sibTrans" cxnId="{82799626-46C3-403E-B549-00DD81007487}">
      <dgm:prSet/>
      <dgm:spPr/>
      <dgm:t>
        <a:bodyPr/>
        <a:lstStyle/>
        <a:p>
          <a:endParaRPr lang="en-US">
            <a:latin typeface="DM Sans" pitchFamily="2" charset="0"/>
          </a:endParaRPr>
        </a:p>
      </dgm:t>
    </dgm:pt>
    <dgm:pt modelId="{3741D99E-1F98-4523-BFEB-05A17311293F}">
      <dgm:prSet/>
      <dgm:spPr/>
      <dgm:t>
        <a:bodyPr/>
        <a:lstStyle/>
        <a:p>
          <a:pPr>
            <a:buFont typeface="Arial" panose="020B0604020202020204" pitchFamily="34" charset="0"/>
            <a:buChar char="•"/>
          </a:pPr>
          <a:r>
            <a:rPr lang="en-US" dirty="0">
              <a:latin typeface="DM Sans" pitchFamily="2" charset="0"/>
            </a:rPr>
            <a:t>Sector modeling outputs such as costs of investments/purchases, prices, fuel consumption, operating and maintenance are key REMI inputs.</a:t>
          </a:r>
        </a:p>
      </dgm:t>
    </dgm:pt>
    <dgm:pt modelId="{17221306-B492-48F6-8C01-F7D8FE581A63}" type="parTrans" cxnId="{0D87B5DD-7C5D-4216-A68D-1EF804C03F03}">
      <dgm:prSet/>
      <dgm:spPr/>
      <dgm:t>
        <a:bodyPr/>
        <a:lstStyle/>
        <a:p>
          <a:endParaRPr lang="en-US">
            <a:latin typeface="DM Sans" pitchFamily="2" charset="0"/>
          </a:endParaRPr>
        </a:p>
      </dgm:t>
    </dgm:pt>
    <dgm:pt modelId="{494FB9CF-1F10-4BF1-A6ED-B5FCB27DCCFB}" type="sibTrans" cxnId="{0D87B5DD-7C5D-4216-A68D-1EF804C03F03}">
      <dgm:prSet/>
      <dgm:spPr/>
      <dgm:t>
        <a:bodyPr/>
        <a:lstStyle/>
        <a:p>
          <a:endParaRPr lang="en-US">
            <a:latin typeface="DM Sans" pitchFamily="2" charset="0"/>
          </a:endParaRPr>
        </a:p>
      </dgm:t>
    </dgm:pt>
    <dgm:pt modelId="{FA54EBA3-A04B-4DDF-BB24-7149347BFD1F}">
      <dgm:prSet/>
      <dgm:spPr/>
      <dgm:t>
        <a:bodyPr/>
        <a:lstStyle/>
        <a:p>
          <a:r>
            <a:rPr lang="en-US" b="1">
              <a:latin typeface="DM Sans" pitchFamily="2" charset="0"/>
            </a:rPr>
            <a:t>Macroeconomic Modeling:</a:t>
          </a:r>
          <a:r>
            <a:rPr lang="en-US">
              <a:latin typeface="DM Sans" pitchFamily="2" charset="0"/>
            </a:rPr>
            <a:t> </a:t>
          </a:r>
          <a:br>
            <a:rPr lang="en-US">
              <a:latin typeface="DM Sans" pitchFamily="2" charset="0"/>
            </a:rPr>
          </a:br>
          <a:r>
            <a:rPr lang="en-US">
              <a:latin typeface="DM Sans" pitchFamily="2" charset="0"/>
            </a:rPr>
            <a:t>REMI modeling of incremental IRA impacts</a:t>
          </a:r>
        </a:p>
      </dgm:t>
    </dgm:pt>
    <dgm:pt modelId="{DAEFB194-8720-4A66-B279-34912F5CA44D}" type="parTrans" cxnId="{62C6CAD8-BA39-48DA-97FE-4871297ADD8F}">
      <dgm:prSet/>
      <dgm:spPr/>
      <dgm:t>
        <a:bodyPr/>
        <a:lstStyle/>
        <a:p>
          <a:endParaRPr lang="en-US">
            <a:latin typeface="DM Sans" pitchFamily="2" charset="0"/>
          </a:endParaRPr>
        </a:p>
      </dgm:t>
    </dgm:pt>
    <dgm:pt modelId="{F9D30D90-A1E7-40E2-83A8-F7F97330F673}" type="sibTrans" cxnId="{62C6CAD8-BA39-48DA-97FE-4871297ADD8F}">
      <dgm:prSet/>
      <dgm:spPr/>
      <dgm:t>
        <a:bodyPr/>
        <a:lstStyle/>
        <a:p>
          <a:endParaRPr lang="en-US">
            <a:latin typeface="DM Sans" pitchFamily="2" charset="0"/>
          </a:endParaRPr>
        </a:p>
      </dgm:t>
    </dgm:pt>
    <dgm:pt modelId="{F1A7453D-2B25-489D-922B-B45876271D02}">
      <dgm:prSet/>
      <dgm:spPr/>
      <dgm:t>
        <a:bodyPr/>
        <a:lstStyle/>
        <a:p>
          <a:r>
            <a:rPr lang="en-US">
              <a:latin typeface="DM Sans" pitchFamily="2" charset="0"/>
            </a:rPr>
            <a:t>Conversion of scenario outputs to REMI model inputs.</a:t>
          </a:r>
        </a:p>
      </dgm:t>
    </dgm:pt>
    <dgm:pt modelId="{65D793F9-4CFE-4ABA-A2C5-47935D8142BF}" type="parTrans" cxnId="{C2BB20DC-5446-4310-84B4-094EA3CCE0A6}">
      <dgm:prSet/>
      <dgm:spPr/>
      <dgm:t>
        <a:bodyPr/>
        <a:lstStyle/>
        <a:p>
          <a:endParaRPr lang="en-US">
            <a:latin typeface="DM Sans" pitchFamily="2" charset="0"/>
          </a:endParaRPr>
        </a:p>
      </dgm:t>
    </dgm:pt>
    <dgm:pt modelId="{0CA06094-1C3B-401D-B6FB-16D826305AFA}" type="sibTrans" cxnId="{C2BB20DC-5446-4310-84B4-094EA3CCE0A6}">
      <dgm:prSet/>
      <dgm:spPr/>
      <dgm:t>
        <a:bodyPr/>
        <a:lstStyle/>
        <a:p>
          <a:endParaRPr lang="en-US">
            <a:latin typeface="DM Sans" pitchFamily="2" charset="0"/>
          </a:endParaRPr>
        </a:p>
      </dgm:t>
    </dgm:pt>
    <dgm:pt modelId="{F9103D28-3F59-4158-BCCF-BF82E67BE606}">
      <dgm:prSet/>
      <dgm:spPr/>
      <dgm:t>
        <a:bodyPr/>
        <a:lstStyle/>
        <a:p>
          <a:r>
            <a:rPr lang="en-US" dirty="0">
              <a:latin typeface="DM Sans" pitchFamily="2" charset="0"/>
            </a:rPr>
            <a:t>REMI Results: jobs</a:t>
          </a:r>
          <a:r>
            <a:rPr lang="en-US" baseline="30000" dirty="0">
              <a:latin typeface="DM Sans" pitchFamily="2" charset="0"/>
            </a:rPr>
            <a:t>2</a:t>
          </a:r>
          <a:r>
            <a:rPr lang="en-US" dirty="0">
              <a:latin typeface="DM Sans" pitchFamily="2" charset="0"/>
            </a:rPr>
            <a:t>, gross domestic product (GDP), household income.</a:t>
          </a:r>
        </a:p>
      </dgm:t>
    </dgm:pt>
    <dgm:pt modelId="{A79613B1-DD95-40CA-A331-B4D57D80465A}" type="parTrans" cxnId="{99EE86EA-D1A8-4B03-8CB4-96CE649B8660}">
      <dgm:prSet/>
      <dgm:spPr/>
      <dgm:t>
        <a:bodyPr/>
        <a:lstStyle/>
        <a:p>
          <a:endParaRPr lang="en-US">
            <a:latin typeface="DM Sans" pitchFamily="2" charset="0"/>
          </a:endParaRPr>
        </a:p>
      </dgm:t>
    </dgm:pt>
    <dgm:pt modelId="{DC2F1C4C-2270-4CDE-B3C7-BFECBBFE7F16}" type="sibTrans" cxnId="{99EE86EA-D1A8-4B03-8CB4-96CE649B8660}">
      <dgm:prSet/>
      <dgm:spPr/>
      <dgm:t>
        <a:bodyPr/>
        <a:lstStyle/>
        <a:p>
          <a:endParaRPr lang="en-US">
            <a:latin typeface="DM Sans" pitchFamily="2" charset="0"/>
          </a:endParaRPr>
        </a:p>
      </dgm:t>
    </dgm:pt>
    <dgm:pt modelId="{5EFEE56D-C613-4EA9-814B-4AF174D56F09}">
      <dgm:prSet/>
      <dgm:spPr/>
      <dgm:t>
        <a:bodyPr/>
        <a:lstStyle/>
        <a:p>
          <a:r>
            <a:rPr lang="en-US" b="1">
              <a:latin typeface="DM Sans" pitchFamily="2" charset="0"/>
            </a:rPr>
            <a:t>State Results:</a:t>
          </a:r>
          <a:r>
            <a:rPr lang="en-US">
              <a:latin typeface="DM Sans" pitchFamily="2" charset="0"/>
            </a:rPr>
            <a:t> Downscaling of regional incremental IRA impacts</a:t>
          </a:r>
        </a:p>
      </dgm:t>
    </dgm:pt>
    <dgm:pt modelId="{E1FA15FB-A3F4-4658-AD59-969954FB9878}" type="parTrans" cxnId="{13C9516E-8215-4915-BCA8-A3503EBEA495}">
      <dgm:prSet/>
      <dgm:spPr/>
      <dgm:t>
        <a:bodyPr/>
        <a:lstStyle/>
        <a:p>
          <a:endParaRPr lang="en-US"/>
        </a:p>
      </dgm:t>
    </dgm:pt>
    <dgm:pt modelId="{4B970CF3-0A84-41DB-AFF9-F54102B71644}" type="sibTrans" cxnId="{13C9516E-8215-4915-BCA8-A3503EBEA495}">
      <dgm:prSet/>
      <dgm:spPr/>
      <dgm:t>
        <a:bodyPr/>
        <a:lstStyle/>
        <a:p>
          <a:endParaRPr lang="en-US"/>
        </a:p>
      </dgm:t>
    </dgm:pt>
    <dgm:pt modelId="{A99D7FFB-2945-4404-9441-DC41F80586AD}">
      <dgm:prSet/>
      <dgm:spPr/>
      <dgm:t>
        <a:bodyPr/>
        <a:lstStyle/>
        <a:p>
          <a:r>
            <a:rPr lang="en-US">
              <a:latin typeface="DM Sans" pitchFamily="2" charset="0"/>
            </a:rPr>
            <a:t>Regional REMI results downscaled to state level.</a:t>
          </a:r>
        </a:p>
        <a:p>
          <a:r>
            <a:rPr lang="en-US">
              <a:latin typeface="DM Sans" pitchFamily="2" charset="0"/>
            </a:rPr>
            <a:t>Each modeled sector’s regional results apportioned to states using a variety of data sources and assumptions.</a:t>
          </a:r>
        </a:p>
      </dgm:t>
    </dgm:pt>
    <dgm:pt modelId="{AF2A2D0D-9047-4365-9DA8-4F7F120CCA25}" type="parTrans" cxnId="{AE57A048-CDC8-4A2D-9F4C-592AC2E5FAA4}">
      <dgm:prSet/>
      <dgm:spPr/>
      <dgm:t>
        <a:bodyPr/>
        <a:lstStyle/>
        <a:p>
          <a:endParaRPr lang="en-US"/>
        </a:p>
      </dgm:t>
    </dgm:pt>
    <dgm:pt modelId="{9D636178-5E38-49D8-95E8-A0DC67A2F063}" type="sibTrans" cxnId="{AE57A048-CDC8-4A2D-9F4C-592AC2E5FAA4}">
      <dgm:prSet/>
      <dgm:spPr/>
      <dgm:t>
        <a:bodyPr/>
        <a:lstStyle/>
        <a:p>
          <a:endParaRPr lang="en-US"/>
        </a:p>
      </dgm:t>
    </dgm:pt>
    <dgm:pt modelId="{4D05BBF8-47F0-4A8F-99D8-DBD10B27B6E0}" type="pres">
      <dgm:prSet presAssocID="{207DAE19-5938-4EAC-9C5A-8D1886E7DAE2}" presName="Name0" presStyleCnt="0">
        <dgm:presLayoutVars>
          <dgm:dir/>
          <dgm:animLvl val="lvl"/>
          <dgm:resizeHandles val="exact"/>
        </dgm:presLayoutVars>
      </dgm:prSet>
      <dgm:spPr/>
    </dgm:pt>
    <dgm:pt modelId="{309EA3AE-96A4-4B79-8527-BA2A788FBD9E}" type="pres">
      <dgm:prSet presAssocID="{5EFEE56D-C613-4EA9-814B-4AF174D56F09}" presName="boxAndChildren" presStyleCnt="0"/>
      <dgm:spPr/>
    </dgm:pt>
    <dgm:pt modelId="{A32C4B18-07F5-443D-BC97-A66E52318B56}" type="pres">
      <dgm:prSet presAssocID="{5EFEE56D-C613-4EA9-814B-4AF174D56F09}" presName="parentTextBox" presStyleLbl="alignNode1" presStyleIdx="0" presStyleCnt="4"/>
      <dgm:spPr/>
    </dgm:pt>
    <dgm:pt modelId="{01F1D1E1-67B7-48B7-8F2B-561598F8A90B}" type="pres">
      <dgm:prSet presAssocID="{5EFEE56D-C613-4EA9-814B-4AF174D56F09}" presName="descendantBox" presStyleLbl="bgAccFollowNode1" presStyleIdx="0" presStyleCnt="4"/>
      <dgm:spPr/>
    </dgm:pt>
    <dgm:pt modelId="{8B192E3A-6B1F-4C20-A128-1AB1D94D2485}" type="pres">
      <dgm:prSet presAssocID="{F9D30D90-A1E7-40E2-83A8-F7F97330F673}" presName="sp" presStyleCnt="0"/>
      <dgm:spPr/>
    </dgm:pt>
    <dgm:pt modelId="{3CB128EC-4176-498B-A221-0D999F5E4B49}" type="pres">
      <dgm:prSet presAssocID="{FA54EBA3-A04B-4DDF-BB24-7149347BFD1F}" presName="arrowAndChildren" presStyleCnt="0"/>
      <dgm:spPr/>
    </dgm:pt>
    <dgm:pt modelId="{4A07B84A-4CBE-4EE6-899A-80F54998E60D}" type="pres">
      <dgm:prSet presAssocID="{FA54EBA3-A04B-4DDF-BB24-7149347BFD1F}" presName="parentTextArrow" presStyleLbl="node1" presStyleIdx="0" presStyleCnt="0"/>
      <dgm:spPr/>
    </dgm:pt>
    <dgm:pt modelId="{4A0E8E25-6987-4954-B57D-8E31018D1D66}" type="pres">
      <dgm:prSet presAssocID="{FA54EBA3-A04B-4DDF-BB24-7149347BFD1F}" presName="arrow" presStyleLbl="alignNode1" presStyleIdx="1" presStyleCnt="4"/>
      <dgm:spPr/>
    </dgm:pt>
    <dgm:pt modelId="{0338D89D-0AD4-45C1-8146-2EB25DB51BE3}" type="pres">
      <dgm:prSet presAssocID="{FA54EBA3-A04B-4DDF-BB24-7149347BFD1F}" presName="descendantArrow" presStyleLbl="bgAccFollowNode1" presStyleIdx="1" presStyleCnt="4"/>
      <dgm:spPr/>
    </dgm:pt>
    <dgm:pt modelId="{AEF985E3-AD3A-421A-8ED5-4FC4EDEF1AE6}" type="pres">
      <dgm:prSet presAssocID="{F36C46D6-0802-4333-9A3F-768CBF1427E7}" presName="sp" presStyleCnt="0"/>
      <dgm:spPr/>
    </dgm:pt>
    <dgm:pt modelId="{8824F712-9744-4717-A188-F7103955A3BF}" type="pres">
      <dgm:prSet presAssocID="{2F316EDB-46D5-48EB-A30B-687BFE7D1486}" presName="arrowAndChildren" presStyleCnt="0"/>
      <dgm:spPr/>
    </dgm:pt>
    <dgm:pt modelId="{309E79B7-EFD7-4557-AB3F-066EEF55A636}" type="pres">
      <dgm:prSet presAssocID="{2F316EDB-46D5-48EB-A30B-687BFE7D1486}" presName="parentTextArrow" presStyleLbl="node1" presStyleIdx="0" presStyleCnt="0"/>
      <dgm:spPr/>
    </dgm:pt>
    <dgm:pt modelId="{A240D970-9AB0-4B7D-BB81-E4FC5055316F}" type="pres">
      <dgm:prSet presAssocID="{2F316EDB-46D5-48EB-A30B-687BFE7D1486}" presName="arrow" presStyleLbl="alignNode1" presStyleIdx="2" presStyleCnt="4"/>
      <dgm:spPr/>
    </dgm:pt>
    <dgm:pt modelId="{B008C921-E6D8-4F7D-8D21-CEE857104C62}" type="pres">
      <dgm:prSet presAssocID="{2F316EDB-46D5-48EB-A30B-687BFE7D1486}" presName="descendantArrow" presStyleLbl="bgAccFollowNode1" presStyleIdx="2" presStyleCnt="4"/>
      <dgm:spPr/>
    </dgm:pt>
    <dgm:pt modelId="{16CD6361-2153-4DD2-9314-4DA8C5E8789B}" type="pres">
      <dgm:prSet presAssocID="{5CB2EEA2-AB3B-442C-AA80-ECD6092FEF92}" presName="sp" presStyleCnt="0"/>
      <dgm:spPr/>
    </dgm:pt>
    <dgm:pt modelId="{D7C0E2FC-DFDC-400C-B848-72BB8C03F8B6}" type="pres">
      <dgm:prSet presAssocID="{6FC72726-0A04-42BB-BCA8-A196DA454A6F}" presName="arrowAndChildren" presStyleCnt="0"/>
      <dgm:spPr/>
    </dgm:pt>
    <dgm:pt modelId="{A7ECF6D0-26B2-43F4-AF45-197A76AE9B97}" type="pres">
      <dgm:prSet presAssocID="{6FC72726-0A04-42BB-BCA8-A196DA454A6F}" presName="parentTextArrow" presStyleLbl="node1" presStyleIdx="0" presStyleCnt="0"/>
      <dgm:spPr/>
    </dgm:pt>
    <dgm:pt modelId="{C0885E2B-0E2C-4AB3-82B0-1E423656228F}" type="pres">
      <dgm:prSet presAssocID="{6FC72726-0A04-42BB-BCA8-A196DA454A6F}" presName="arrow" presStyleLbl="alignNode1" presStyleIdx="3" presStyleCnt="4"/>
      <dgm:spPr/>
    </dgm:pt>
    <dgm:pt modelId="{9F3E69CD-3179-4F36-9E90-084C8FF1A5B2}" type="pres">
      <dgm:prSet presAssocID="{6FC72726-0A04-42BB-BCA8-A196DA454A6F}" presName="descendantArrow" presStyleLbl="bgAccFollowNode1" presStyleIdx="3" presStyleCnt="4" custLinFactNeighborX="-255" custLinFactNeighborY="-46567"/>
      <dgm:spPr/>
    </dgm:pt>
  </dgm:ptLst>
  <dgm:cxnLst>
    <dgm:cxn modelId="{F16AF420-B322-4327-AC53-5A1207667E84}" srcId="{6FC72726-0A04-42BB-BCA8-A196DA454A6F}" destId="{A4372326-79D4-4F7E-96C5-08BAB4260414}" srcOrd="0" destOrd="0" parTransId="{533AE708-B788-4853-A208-0F70D7695627}" sibTransId="{15C7454D-DA18-4F85-B480-08A239FE7BCC}"/>
    <dgm:cxn modelId="{82799626-46C3-403E-B549-00DD81007487}" srcId="{2F316EDB-46D5-48EB-A30B-687BFE7D1486}" destId="{B4CDAD00-B1D2-4F5E-A21F-CCDEC604E382}" srcOrd="0" destOrd="0" parTransId="{04AFEADD-0965-4F76-9196-184A4AF304D0}" sibTransId="{3A96A477-9AC5-4153-A548-4DBBD0392F9D}"/>
    <dgm:cxn modelId="{A1C80531-093D-4A17-9480-47DECA03B21A}" type="presOf" srcId="{FA54EBA3-A04B-4DDF-BB24-7149347BFD1F}" destId="{4A0E8E25-6987-4954-B57D-8E31018D1D66}" srcOrd="1" destOrd="0" presId="urn:microsoft.com/office/officeart/2016/7/layout/VerticalDownArrowProcess"/>
    <dgm:cxn modelId="{9ED50933-1217-4198-A64C-5D741746BD82}" type="presOf" srcId="{F1A7453D-2B25-489D-922B-B45876271D02}" destId="{0338D89D-0AD4-45C1-8146-2EB25DB51BE3}" srcOrd="0" destOrd="0" presId="urn:microsoft.com/office/officeart/2016/7/layout/VerticalDownArrowProcess"/>
    <dgm:cxn modelId="{B050D13E-AE01-4111-9F4A-2FF9FB078B5F}" type="presOf" srcId="{A99D7FFB-2945-4404-9441-DC41F80586AD}" destId="{01F1D1E1-67B7-48B7-8F2B-561598F8A90B}" srcOrd="0" destOrd="0" presId="urn:microsoft.com/office/officeart/2016/7/layout/VerticalDownArrowProcess"/>
    <dgm:cxn modelId="{1614A93F-8695-41AE-99FC-38A8B3A23CB4}" type="presOf" srcId="{207DAE19-5938-4EAC-9C5A-8D1886E7DAE2}" destId="{4D05BBF8-47F0-4A8F-99D8-DBD10B27B6E0}" srcOrd="0" destOrd="0" presId="urn:microsoft.com/office/officeart/2016/7/layout/VerticalDownArrowProcess"/>
    <dgm:cxn modelId="{1B595361-540A-4DDA-8A7D-38745506179E}" type="presOf" srcId="{FA54EBA3-A04B-4DDF-BB24-7149347BFD1F}" destId="{4A07B84A-4CBE-4EE6-899A-80F54998E60D}" srcOrd="0" destOrd="0" presId="urn:microsoft.com/office/officeart/2016/7/layout/VerticalDownArrowProcess"/>
    <dgm:cxn modelId="{A076EA65-1E2C-49C6-B82E-6D288BBA031A}" type="presOf" srcId="{B4CDAD00-B1D2-4F5E-A21F-CCDEC604E382}" destId="{B008C921-E6D8-4F7D-8D21-CEE857104C62}" srcOrd="0" destOrd="0" presId="urn:microsoft.com/office/officeart/2016/7/layout/VerticalDownArrowProcess"/>
    <dgm:cxn modelId="{AE57A048-CDC8-4A2D-9F4C-592AC2E5FAA4}" srcId="{5EFEE56D-C613-4EA9-814B-4AF174D56F09}" destId="{A99D7FFB-2945-4404-9441-DC41F80586AD}" srcOrd="0" destOrd="0" parTransId="{AF2A2D0D-9047-4365-9DA8-4F7F120CCA25}" sibTransId="{9D636178-5E38-49D8-95E8-A0DC67A2F063}"/>
    <dgm:cxn modelId="{B5B1974B-925A-448B-8F0C-7D72C416D12C}" type="presOf" srcId="{6FC72726-0A04-42BB-BCA8-A196DA454A6F}" destId="{A7ECF6D0-26B2-43F4-AF45-197A76AE9B97}" srcOrd="0" destOrd="0" presId="urn:microsoft.com/office/officeart/2016/7/layout/VerticalDownArrowProcess"/>
    <dgm:cxn modelId="{3CDC656E-39BE-4B55-BEE4-EEDEFC92D5A0}" type="presOf" srcId="{5EFEE56D-C613-4EA9-814B-4AF174D56F09}" destId="{A32C4B18-07F5-443D-BC97-A66E52318B56}" srcOrd="0" destOrd="0" presId="urn:microsoft.com/office/officeart/2016/7/layout/VerticalDownArrowProcess"/>
    <dgm:cxn modelId="{13C9516E-8215-4915-BCA8-A3503EBEA495}" srcId="{207DAE19-5938-4EAC-9C5A-8D1886E7DAE2}" destId="{5EFEE56D-C613-4EA9-814B-4AF174D56F09}" srcOrd="3" destOrd="0" parTransId="{E1FA15FB-A3F4-4658-AD59-969954FB9878}" sibTransId="{4B970CF3-0A84-41DB-AFF9-F54102B71644}"/>
    <dgm:cxn modelId="{0E1DF554-D41C-4C9C-B2AA-F197F34933B4}" type="presOf" srcId="{3741D99E-1F98-4523-BFEB-05A17311293F}" destId="{B008C921-E6D8-4F7D-8D21-CEE857104C62}" srcOrd="0" destOrd="1" presId="urn:microsoft.com/office/officeart/2016/7/layout/VerticalDownArrowProcess"/>
    <dgm:cxn modelId="{F9EFF774-FDA8-47FC-96FA-8E153E83F23E}" srcId="{207DAE19-5938-4EAC-9C5A-8D1886E7DAE2}" destId="{6FC72726-0A04-42BB-BCA8-A196DA454A6F}" srcOrd="0" destOrd="0" parTransId="{59BD3DA9-ABE6-475C-AFAF-AA54196F693F}" sibTransId="{5CB2EEA2-AB3B-442C-AA80-ECD6092FEF92}"/>
    <dgm:cxn modelId="{3B9D2E59-3286-4F59-B7F9-F0FB3E91850B}" srcId="{207DAE19-5938-4EAC-9C5A-8D1886E7DAE2}" destId="{2F316EDB-46D5-48EB-A30B-687BFE7D1486}" srcOrd="1" destOrd="0" parTransId="{597524BC-4340-4064-9C39-E19D0827A929}" sibTransId="{F36C46D6-0802-4333-9A3F-768CBF1427E7}"/>
    <dgm:cxn modelId="{8038EEAD-203E-4573-9285-900D1D5B18A5}" type="presOf" srcId="{A4372326-79D4-4F7E-96C5-08BAB4260414}" destId="{9F3E69CD-3179-4F36-9E90-084C8FF1A5B2}" srcOrd="0" destOrd="0" presId="urn:microsoft.com/office/officeart/2016/7/layout/VerticalDownArrowProcess"/>
    <dgm:cxn modelId="{D441AAB0-9265-4ED9-8010-B0606C3C05FB}" type="presOf" srcId="{2F316EDB-46D5-48EB-A30B-687BFE7D1486}" destId="{309E79B7-EFD7-4557-AB3F-066EEF55A636}" srcOrd="0" destOrd="0" presId="urn:microsoft.com/office/officeart/2016/7/layout/VerticalDownArrowProcess"/>
    <dgm:cxn modelId="{6306DFBB-EEC9-41F5-97F5-922B0A71DD68}" type="presOf" srcId="{F9103D28-3F59-4158-BCCF-BF82E67BE606}" destId="{0338D89D-0AD4-45C1-8146-2EB25DB51BE3}" srcOrd="0" destOrd="1" presId="urn:microsoft.com/office/officeart/2016/7/layout/VerticalDownArrowProcess"/>
    <dgm:cxn modelId="{1D4839C4-D531-4448-9986-EE8BEAEDD82D}" type="presOf" srcId="{2F316EDB-46D5-48EB-A30B-687BFE7D1486}" destId="{A240D970-9AB0-4B7D-BB81-E4FC5055316F}" srcOrd="1" destOrd="0" presId="urn:microsoft.com/office/officeart/2016/7/layout/VerticalDownArrowProcess"/>
    <dgm:cxn modelId="{CC2DFED2-14AE-4781-8DA6-CB6AAB3D13EE}" type="presOf" srcId="{6FC72726-0A04-42BB-BCA8-A196DA454A6F}" destId="{C0885E2B-0E2C-4AB3-82B0-1E423656228F}" srcOrd="1" destOrd="0" presId="urn:microsoft.com/office/officeart/2016/7/layout/VerticalDownArrowProcess"/>
    <dgm:cxn modelId="{62C6CAD8-BA39-48DA-97FE-4871297ADD8F}" srcId="{207DAE19-5938-4EAC-9C5A-8D1886E7DAE2}" destId="{FA54EBA3-A04B-4DDF-BB24-7149347BFD1F}" srcOrd="2" destOrd="0" parTransId="{DAEFB194-8720-4A66-B279-34912F5CA44D}" sibTransId="{F9D30D90-A1E7-40E2-83A8-F7F97330F673}"/>
    <dgm:cxn modelId="{C2BB20DC-5446-4310-84B4-094EA3CCE0A6}" srcId="{FA54EBA3-A04B-4DDF-BB24-7149347BFD1F}" destId="{F1A7453D-2B25-489D-922B-B45876271D02}" srcOrd="0" destOrd="0" parTransId="{65D793F9-4CFE-4ABA-A2C5-47935D8142BF}" sibTransId="{0CA06094-1C3B-401D-B6FB-16D826305AFA}"/>
    <dgm:cxn modelId="{0D87B5DD-7C5D-4216-A68D-1EF804C03F03}" srcId="{2F316EDB-46D5-48EB-A30B-687BFE7D1486}" destId="{3741D99E-1F98-4523-BFEB-05A17311293F}" srcOrd="1" destOrd="0" parTransId="{17221306-B492-48F6-8C01-F7D8FE581A63}" sibTransId="{494FB9CF-1F10-4BF1-A6ED-B5FCB27DCCFB}"/>
    <dgm:cxn modelId="{99EE86EA-D1A8-4B03-8CB4-96CE649B8660}" srcId="{FA54EBA3-A04B-4DDF-BB24-7149347BFD1F}" destId="{F9103D28-3F59-4158-BCCF-BF82E67BE606}" srcOrd="1" destOrd="0" parTransId="{A79613B1-DD95-40CA-A331-B4D57D80465A}" sibTransId="{DC2F1C4C-2270-4CDE-B3C7-BFECBBFE7F16}"/>
    <dgm:cxn modelId="{BBFC13B4-9D7C-4E07-8B34-67410C865013}" type="presParOf" srcId="{4D05BBF8-47F0-4A8F-99D8-DBD10B27B6E0}" destId="{309EA3AE-96A4-4B79-8527-BA2A788FBD9E}" srcOrd="0" destOrd="0" presId="urn:microsoft.com/office/officeart/2016/7/layout/VerticalDownArrowProcess"/>
    <dgm:cxn modelId="{79446B03-9FE6-44A5-B9A7-25696C57AE86}" type="presParOf" srcId="{309EA3AE-96A4-4B79-8527-BA2A788FBD9E}" destId="{A32C4B18-07F5-443D-BC97-A66E52318B56}" srcOrd="0" destOrd="0" presId="urn:microsoft.com/office/officeart/2016/7/layout/VerticalDownArrowProcess"/>
    <dgm:cxn modelId="{AB6F5A73-7804-4632-8F7D-5310B5C7B330}" type="presParOf" srcId="{309EA3AE-96A4-4B79-8527-BA2A788FBD9E}" destId="{01F1D1E1-67B7-48B7-8F2B-561598F8A90B}" srcOrd="1" destOrd="0" presId="urn:microsoft.com/office/officeart/2016/7/layout/VerticalDownArrowProcess"/>
    <dgm:cxn modelId="{468F5598-F4AD-4CA8-AC4E-4BFD9414467D}" type="presParOf" srcId="{4D05BBF8-47F0-4A8F-99D8-DBD10B27B6E0}" destId="{8B192E3A-6B1F-4C20-A128-1AB1D94D2485}" srcOrd="1" destOrd="0" presId="urn:microsoft.com/office/officeart/2016/7/layout/VerticalDownArrowProcess"/>
    <dgm:cxn modelId="{4FF72AD2-1B2F-4B8B-9398-46FB513ADD0A}" type="presParOf" srcId="{4D05BBF8-47F0-4A8F-99D8-DBD10B27B6E0}" destId="{3CB128EC-4176-498B-A221-0D999F5E4B49}" srcOrd="2" destOrd="0" presId="urn:microsoft.com/office/officeart/2016/7/layout/VerticalDownArrowProcess"/>
    <dgm:cxn modelId="{6E81310F-0F1D-489E-9AF0-F36BD7709B2A}" type="presParOf" srcId="{3CB128EC-4176-498B-A221-0D999F5E4B49}" destId="{4A07B84A-4CBE-4EE6-899A-80F54998E60D}" srcOrd="0" destOrd="0" presId="urn:microsoft.com/office/officeart/2016/7/layout/VerticalDownArrowProcess"/>
    <dgm:cxn modelId="{369CEC3B-3244-4D2B-9943-9A90CC6F5A86}" type="presParOf" srcId="{3CB128EC-4176-498B-A221-0D999F5E4B49}" destId="{4A0E8E25-6987-4954-B57D-8E31018D1D66}" srcOrd="1" destOrd="0" presId="urn:microsoft.com/office/officeart/2016/7/layout/VerticalDownArrowProcess"/>
    <dgm:cxn modelId="{D1E28A68-D81B-435C-AB0D-BA84BE772269}" type="presParOf" srcId="{3CB128EC-4176-498B-A221-0D999F5E4B49}" destId="{0338D89D-0AD4-45C1-8146-2EB25DB51BE3}" srcOrd="2" destOrd="0" presId="urn:microsoft.com/office/officeart/2016/7/layout/VerticalDownArrowProcess"/>
    <dgm:cxn modelId="{A92E991D-2620-4AD3-AD86-9B10B611DAF2}" type="presParOf" srcId="{4D05BBF8-47F0-4A8F-99D8-DBD10B27B6E0}" destId="{AEF985E3-AD3A-421A-8ED5-4FC4EDEF1AE6}" srcOrd="3" destOrd="0" presId="urn:microsoft.com/office/officeart/2016/7/layout/VerticalDownArrowProcess"/>
    <dgm:cxn modelId="{FEC6FFA7-CCFB-430D-957D-FCF30C043FD2}" type="presParOf" srcId="{4D05BBF8-47F0-4A8F-99D8-DBD10B27B6E0}" destId="{8824F712-9744-4717-A188-F7103955A3BF}" srcOrd="4" destOrd="0" presId="urn:microsoft.com/office/officeart/2016/7/layout/VerticalDownArrowProcess"/>
    <dgm:cxn modelId="{9CA1E787-192D-476D-92A2-6193C9435E8E}" type="presParOf" srcId="{8824F712-9744-4717-A188-F7103955A3BF}" destId="{309E79B7-EFD7-4557-AB3F-066EEF55A636}" srcOrd="0" destOrd="0" presId="urn:microsoft.com/office/officeart/2016/7/layout/VerticalDownArrowProcess"/>
    <dgm:cxn modelId="{9C0F8481-0E53-48AA-A9F8-E27548064463}" type="presParOf" srcId="{8824F712-9744-4717-A188-F7103955A3BF}" destId="{A240D970-9AB0-4B7D-BB81-E4FC5055316F}" srcOrd="1" destOrd="0" presId="urn:microsoft.com/office/officeart/2016/7/layout/VerticalDownArrowProcess"/>
    <dgm:cxn modelId="{42AFBADE-1ADB-48B1-92B1-02AD4F7BB43F}" type="presParOf" srcId="{8824F712-9744-4717-A188-F7103955A3BF}" destId="{B008C921-E6D8-4F7D-8D21-CEE857104C62}" srcOrd="2" destOrd="0" presId="urn:microsoft.com/office/officeart/2016/7/layout/VerticalDownArrowProcess"/>
    <dgm:cxn modelId="{8AA0CA9D-B93D-471A-BBD9-DA71BBC90CC2}" type="presParOf" srcId="{4D05BBF8-47F0-4A8F-99D8-DBD10B27B6E0}" destId="{16CD6361-2153-4DD2-9314-4DA8C5E8789B}" srcOrd="5" destOrd="0" presId="urn:microsoft.com/office/officeart/2016/7/layout/VerticalDownArrowProcess"/>
    <dgm:cxn modelId="{C57B93AB-B563-4BF8-AF2A-E9CD3F7B8A37}" type="presParOf" srcId="{4D05BBF8-47F0-4A8F-99D8-DBD10B27B6E0}" destId="{D7C0E2FC-DFDC-400C-B848-72BB8C03F8B6}" srcOrd="6" destOrd="0" presId="urn:microsoft.com/office/officeart/2016/7/layout/VerticalDownArrowProcess"/>
    <dgm:cxn modelId="{31F9A13F-60A0-4132-B6F2-88D8BBCABCC4}" type="presParOf" srcId="{D7C0E2FC-DFDC-400C-B848-72BB8C03F8B6}" destId="{A7ECF6D0-26B2-43F4-AF45-197A76AE9B97}" srcOrd="0" destOrd="0" presId="urn:microsoft.com/office/officeart/2016/7/layout/VerticalDownArrowProcess"/>
    <dgm:cxn modelId="{937CB3B8-8F53-4EFA-984F-F6F21D7FB3B1}" type="presParOf" srcId="{D7C0E2FC-DFDC-400C-B848-72BB8C03F8B6}" destId="{C0885E2B-0E2C-4AB3-82B0-1E423656228F}" srcOrd="1" destOrd="0" presId="urn:microsoft.com/office/officeart/2016/7/layout/VerticalDownArrowProcess"/>
    <dgm:cxn modelId="{0214E01A-DC94-44B8-B333-81ABE41F2E82}" type="presParOf" srcId="{D7C0E2FC-DFDC-400C-B848-72BB8C03F8B6}" destId="{9F3E69CD-3179-4F36-9E90-084C8FF1A5B2}" srcOrd="2" destOrd="0" presId="urn:microsoft.com/office/officeart/2016/7/layout/VerticalDown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2C4B18-07F5-443D-BC97-A66E52318B56}">
      <dsp:nvSpPr>
        <dsp:cNvPr id="0" name=""/>
        <dsp:cNvSpPr/>
      </dsp:nvSpPr>
      <dsp:spPr>
        <a:xfrm>
          <a:off x="0" y="4747551"/>
          <a:ext cx="1617550" cy="1038648"/>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12700" cap="flat" cmpd="sng" algn="ctr">
          <a:solidFill>
            <a:schemeClr val="dk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15040" tIns="92456" rIns="115040" bIns="92456" numCol="1" spcCol="1270" anchor="ctr" anchorCtr="0">
          <a:noAutofit/>
        </a:bodyPr>
        <a:lstStyle/>
        <a:p>
          <a:pPr marL="0" lvl="0" indent="0" algn="ctr" defTabSz="577850">
            <a:lnSpc>
              <a:spcPct val="90000"/>
            </a:lnSpc>
            <a:spcBef>
              <a:spcPct val="0"/>
            </a:spcBef>
            <a:spcAft>
              <a:spcPct val="35000"/>
            </a:spcAft>
            <a:buNone/>
          </a:pPr>
          <a:r>
            <a:rPr lang="en-US" sz="1300" b="1" kern="1200">
              <a:latin typeface="DM Sans" pitchFamily="2" charset="0"/>
            </a:rPr>
            <a:t>State Results:</a:t>
          </a:r>
          <a:r>
            <a:rPr lang="en-US" sz="1300" kern="1200">
              <a:latin typeface="DM Sans" pitchFamily="2" charset="0"/>
            </a:rPr>
            <a:t> Downscaling of regional incremental IRA impacts</a:t>
          </a:r>
        </a:p>
      </dsp:txBody>
      <dsp:txXfrm>
        <a:off x="0" y="4747551"/>
        <a:ext cx="1617550" cy="1038648"/>
      </dsp:txXfrm>
    </dsp:sp>
    <dsp:sp modelId="{01F1D1E1-67B7-48B7-8F2B-561598F8A90B}">
      <dsp:nvSpPr>
        <dsp:cNvPr id="0" name=""/>
        <dsp:cNvSpPr/>
      </dsp:nvSpPr>
      <dsp:spPr>
        <a:xfrm>
          <a:off x="1617550" y="4747551"/>
          <a:ext cx="4852650" cy="1038648"/>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98435" tIns="139700" rIns="98435" bIns="139700" numCol="1" spcCol="1270" anchor="ctr" anchorCtr="0">
          <a:noAutofit/>
        </a:bodyPr>
        <a:lstStyle/>
        <a:p>
          <a:pPr marL="0" lvl="0" indent="0" algn="l" defTabSz="488950">
            <a:lnSpc>
              <a:spcPct val="90000"/>
            </a:lnSpc>
            <a:spcBef>
              <a:spcPct val="0"/>
            </a:spcBef>
            <a:spcAft>
              <a:spcPct val="35000"/>
            </a:spcAft>
            <a:buNone/>
          </a:pPr>
          <a:r>
            <a:rPr lang="en-US" sz="1100" kern="1200">
              <a:latin typeface="DM Sans" pitchFamily="2" charset="0"/>
            </a:rPr>
            <a:t>Regional REMI results downscaled to state level.</a:t>
          </a:r>
        </a:p>
        <a:p>
          <a:pPr marL="0" lvl="0" indent="0" algn="l" defTabSz="488950">
            <a:lnSpc>
              <a:spcPct val="90000"/>
            </a:lnSpc>
            <a:spcBef>
              <a:spcPct val="0"/>
            </a:spcBef>
            <a:spcAft>
              <a:spcPct val="35000"/>
            </a:spcAft>
            <a:buNone/>
          </a:pPr>
          <a:r>
            <a:rPr lang="en-US" sz="1100" kern="1200">
              <a:latin typeface="DM Sans" pitchFamily="2" charset="0"/>
            </a:rPr>
            <a:t>Each modeled sector’s regional results apportioned to states using a variety of data sources and assumptions.</a:t>
          </a:r>
        </a:p>
      </dsp:txBody>
      <dsp:txXfrm>
        <a:off x="1617550" y="4747551"/>
        <a:ext cx="4852650" cy="1038648"/>
      </dsp:txXfrm>
    </dsp:sp>
    <dsp:sp modelId="{4A0E8E25-6987-4954-B57D-8E31018D1D66}">
      <dsp:nvSpPr>
        <dsp:cNvPr id="0" name=""/>
        <dsp:cNvSpPr/>
      </dsp:nvSpPr>
      <dsp:spPr>
        <a:xfrm rot="10800000">
          <a:off x="0" y="3165689"/>
          <a:ext cx="1617550" cy="1597440"/>
        </a:xfrm>
        <a:prstGeom prst="upArrowCallout">
          <a:avLst>
            <a:gd name="adj1" fmla="val 5000"/>
            <a:gd name="adj2" fmla="val 10000"/>
            <a:gd name="adj3" fmla="val 15000"/>
            <a:gd name="adj4" fmla="val 64977"/>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12700" cap="flat" cmpd="sng" algn="ctr">
          <a:solidFill>
            <a:schemeClr val="dk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15040" tIns="92456" rIns="115040" bIns="92456" numCol="1" spcCol="1270" anchor="ctr" anchorCtr="0">
          <a:noAutofit/>
        </a:bodyPr>
        <a:lstStyle/>
        <a:p>
          <a:pPr marL="0" lvl="0" indent="0" algn="ctr" defTabSz="577850">
            <a:lnSpc>
              <a:spcPct val="90000"/>
            </a:lnSpc>
            <a:spcBef>
              <a:spcPct val="0"/>
            </a:spcBef>
            <a:spcAft>
              <a:spcPct val="35000"/>
            </a:spcAft>
            <a:buNone/>
          </a:pPr>
          <a:r>
            <a:rPr lang="en-US" sz="1300" b="1" kern="1200">
              <a:latin typeface="DM Sans" pitchFamily="2" charset="0"/>
            </a:rPr>
            <a:t>Macroeconomic Modeling:</a:t>
          </a:r>
          <a:r>
            <a:rPr lang="en-US" sz="1300" kern="1200">
              <a:latin typeface="DM Sans" pitchFamily="2" charset="0"/>
            </a:rPr>
            <a:t> </a:t>
          </a:r>
          <a:br>
            <a:rPr lang="en-US" sz="1300" kern="1200">
              <a:latin typeface="DM Sans" pitchFamily="2" charset="0"/>
            </a:rPr>
          </a:br>
          <a:r>
            <a:rPr lang="en-US" sz="1300" kern="1200">
              <a:latin typeface="DM Sans" pitchFamily="2" charset="0"/>
            </a:rPr>
            <a:t>REMI modeling of incremental IRA impacts</a:t>
          </a:r>
        </a:p>
      </dsp:txBody>
      <dsp:txXfrm rot="-10800000">
        <a:off x="0" y="3165689"/>
        <a:ext cx="1617550" cy="1038336"/>
      </dsp:txXfrm>
    </dsp:sp>
    <dsp:sp modelId="{0338D89D-0AD4-45C1-8146-2EB25DB51BE3}">
      <dsp:nvSpPr>
        <dsp:cNvPr id="0" name=""/>
        <dsp:cNvSpPr/>
      </dsp:nvSpPr>
      <dsp:spPr>
        <a:xfrm>
          <a:off x="1617550" y="3165689"/>
          <a:ext cx="4852650" cy="1038336"/>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98435" tIns="139700" rIns="98435" bIns="139700" numCol="1" spcCol="1270" anchor="ctr" anchorCtr="0">
          <a:noAutofit/>
        </a:bodyPr>
        <a:lstStyle/>
        <a:p>
          <a:pPr marL="0" lvl="0" indent="0" algn="l" defTabSz="488950">
            <a:lnSpc>
              <a:spcPct val="90000"/>
            </a:lnSpc>
            <a:spcBef>
              <a:spcPct val="0"/>
            </a:spcBef>
            <a:spcAft>
              <a:spcPct val="35000"/>
            </a:spcAft>
            <a:buNone/>
          </a:pPr>
          <a:r>
            <a:rPr lang="en-US" sz="1100" kern="1200">
              <a:latin typeface="DM Sans" pitchFamily="2" charset="0"/>
            </a:rPr>
            <a:t>Conversion of scenario outputs to REMI model inputs.</a:t>
          </a:r>
        </a:p>
        <a:p>
          <a:pPr marL="0" lvl="0" indent="0" algn="l" defTabSz="488950">
            <a:lnSpc>
              <a:spcPct val="90000"/>
            </a:lnSpc>
            <a:spcBef>
              <a:spcPct val="0"/>
            </a:spcBef>
            <a:spcAft>
              <a:spcPct val="35000"/>
            </a:spcAft>
            <a:buNone/>
          </a:pPr>
          <a:r>
            <a:rPr lang="en-US" sz="1100" kern="1200" dirty="0">
              <a:latin typeface="DM Sans" pitchFamily="2" charset="0"/>
            </a:rPr>
            <a:t>REMI Results: jobs</a:t>
          </a:r>
          <a:r>
            <a:rPr lang="en-US" sz="1100" kern="1200" baseline="30000" dirty="0">
              <a:latin typeface="DM Sans" pitchFamily="2" charset="0"/>
            </a:rPr>
            <a:t>2</a:t>
          </a:r>
          <a:r>
            <a:rPr lang="en-US" sz="1100" kern="1200" dirty="0">
              <a:latin typeface="DM Sans" pitchFamily="2" charset="0"/>
            </a:rPr>
            <a:t>, gross domestic product (GDP), household income.</a:t>
          </a:r>
        </a:p>
      </dsp:txBody>
      <dsp:txXfrm>
        <a:off x="1617550" y="3165689"/>
        <a:ext cx="4852650" cy="1038336"/>
      </dsp:txXfrm>
    </dsp:sp>
    <dsp:sp modelId="{A240D970-9AB0-4B7D-BB81-E4FC5055316F}">
      <dsp:nvSpPr>
        <dsp:cNvPr id="0" name=""/>
        <dsp:cNvSpPr/>
      </dsp:nvSpPr>
      <dsp:spPr>
        <a:xfrm rot="10800000">
          <a:off x="0" y="1583828"/>
          <a:ext cx="1617550" cy="1597440"/>
        </a:xfrm>
        <a:prstGeom prst="upArrowCallout">
          <a:avLst>
            <a:gd name="adj1" fmla="val 5000"/>
            <a:gd name="adj2" fmla="val 10000"/>
            <a:gd name="adj3" fmla="val 15000"/>
            <a:gd name="adj4" fmla="val 64977"/>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12700" cap="flat" cmpd="sng" algn="ctr">
          <a:solidFill>
            <a:schemeClr val="dk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15040" tIns="92456" rIns="115040" bIns="92456" numCol="1" spcCol="1270" anchor="ctr" anchorCtr="0">
          <a:noAutofit/>
        </a:bodyPr>
        <a:lstStyle/>
        <a:p>
          <a:pPr marL="0" lvl="0" indent="0" algn="ctr" defTabSz="577850">
            <a:lnSpc>
              <a:spcPct val="90000"/>
            </a:lnSpc>
            <a:spcBef>
              <a:spcPct val="0"/>
            </a:spcBef>
            <a:spcAft>
              <a:spcPct val="35000"/>
            </a:spcAft>
            <a:buNone/>
          </a:pPr>
          <a:r>
            <a:rPr lang="en-US" sz="1300" b="1" kern="1200">
              <a:latin typeface="DM Sans" pitchFamily="2" charset="0"/>
            </a:rPr>
            <a:t>Sector Modeling: </a:t>
          </a:r>
          <a:r>
            <a:rPr lang="en-US" sz="1300" kern="1200">
              <a:latin typeface="DM Sans" pitchFamily="2" charset="0"/>
            </a:rPr>
            <a:t>Develop projections of incremental IRA sector impacts</a:t>
          </a:r>
        </a:p>
      </dsp:txBody>
      <dsp:txXfrm rot="-10800000">
        <a:off x="0" y="1583828"/>
        <a:ext cx="1617550" cy="1038336"/>
      </dsp:txXfrm>
    </dsp:sp>
    <dsp:sp modelId="{B008C921-E6D8-4F7D-8D21-CEE857104C62}">
      <dsp:nvSpPr>
        <dsp:cNvPr id="0" name=""/>
        <dsp:cNvSpPr/>
      </dsp:nvSpPr>
      <dsp:spPr>
        <a:xfrm>
          <a:off x="1617550" y="1583828"/>
          <a:ext cx="4852650" cy="1038336"/>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98435" tIns="139700" rIns="98435" bIns="139700" numCol="1" spcCol="1270" anchor="ctr" anchorCtr="0">
          <a:noAutofit/>
        </a:bodyPr>
        <a:lstStyle/>
        <a:p>
          <a:pPr marL="0" lvl="0" indent="0" algn="l" defTabSz="488950">
            <a:lnSpc>
              <a:spcPct val="90000"/>
            </a:lnSpc>
            <a:spcBef>
              <a:spcPct val="0"/>
            </a:spcBef>
            <a:spcAft>
              <a:spcPct val="35000"/>
            </a:spcAft>
            <a:buFont typeface="Arial" panose="020B0604020202020204" pitchFamily="34" charset="0"/>
            <a:buNone/>
          </a:pPr>
          <a:r>
            <a:rPr lang="en-US" sz="1100" kern="1200" dirty="0">
              <a:latin typeface="DM Sans" pitchFamily="2" charset="0"/>
            </a:rPr>
            <a:t>ICF’s CO</a:t>
          </a:r>
          <a:r>
            <a:rPr lang="en-US" sz="1100" kern="1200" baseline="-25000" dirty="0">
              <a:latin typeface="DM Sans" pitchFamily="2" charset="0"/>
            </a:rPr>
            <a:t>2</a:t>
          </a:r>
          <a:r>
            <a:rPr lang="en-US" sz="1100" kern="1200" dirty="0">
              <a:latin typeface="DM Sans" pitchFamily="2" charset="0"/>
            </a:rPr>
            <a:t>Sight platform (IPM, EPA MOVES4, DER Planner) supported with market analyses.</a:t>
          </a:r>
          <a:r>
            <a:rPr lang="en-US" sz="1100" kern="1200" baseline="30000" dirty="0">
              <a:latin typeface="DM Sans" pitchFamily="2" charset="0"/>
            </a:rPr>
            <a:t>1</a:t>
          </a:r>
        </a:p>
        <a:p>
          <a:pPr marL="0" lvl="0" indent="0" algn="l" defTabSz="488950">
            <a:lnSpc>
              <a:spcPct val="90000"/>
            </a:lnSpc>
            <a:spcBef>
              <a:spcPct val="0"/>
            </a:spcBef>
            <a:spcAft>
              <a:spcPct val="35000"/>
            </a:spcAft>
            <a:buFont typeface="Arial" panose="020B0604020202020204" pitchFamily="34" charset="0"/>
            <a:buNone/>
          </a:pPr>
          <a:r>
            <a:rPr lang="en-US" sz="1100" kern="1200" dirty="0">
              <a:latin typeface="DM Sans" pitchFamily="2" charset="0"/>
            </a:rPr>
            <a:t>Sector modeling outputs such as costs of investments/purchases, prices, fuel consumption, operating and maintenance are key REMI inputs.</a:t>
          </a:r>
        </a:p>
      </dsp:txBody>
      <dsp:txXfrm>
        <a:off x="1617550" y="1583828"/>
        <a:ext cx="4852650" cy="1038336"/>
      </dsp:txXfrm>
    </dsp:sp>
    <dsp:sp modelId="{C0885E2B-0E2C-4AB3-82B0-1E423656228F}">
      <dsp:nvSpPr>
        <dsp:cNvPr id="0" name=""/>
        <dsp:cNvSpPr/>
      </dsp:nvSpPr>
      <dsp:spPr>
        <a:xfrm rot="10800000">
          <a:off x="0" y="1967"/>
          <a:ext cx="1617550" cy="1597440"/>
        </a:xfrm>
        <a:prstGeom prst="upArrowCallout">
          <a:avLst>
            <a:gd name="adj1" fmla="val 5000"/>
            <a:gd name="adj2" fmla="val 10000"/>
            <a:gd name="adj3" fmla="val 15000"/>
            <a:gd name="adj4" fmla="val 64977"/>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12700" cap="flat" cmpd="sng" algn="ctr">
          <a:solidFill>
            <a:schemeClr val="dk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15040" tIns="92456" rIns="115040" bIns="92456" numCol="1" spcCol="1270" anchor="ctr" anchorCtr="0">
          <a:noAutofit/>
        </a:bodyPr>
        <a:lstStyle/>
        <a:p>
          <a:pPr marL="0" lvl="0" indent="0" algn="ctr" defTabSz="577850">
            <a:lnSpc>
              <a:spcPct val="90000"/>
            </a:lnSpc>
            <a:spcBef>
              <a:spcPct val="0"/>
            </a:spcBef>
            <a:spcAft>
              <a:spcPct val="35000"/>
            </a:spcAft>
            <a:buNone/>
          </a:pPr>
          <a:r>
            <a:rPr lang="en-US" sz="1300" b="1" kern="1200">
              <a:latin typeface="DM Sans" pitchFamily="2" charset="0"/>
            </a:rPr>
            <a:t>Incentives: </a:t>
          </a:r>
          <a:br>
            <a:rPr lang="en-US" sz="1300" b="1" kern="1200">
              <a:latin typeface="DM Sans" pitchFamily="2" charset="0"/>
            </a:rPr>
          </a:br>
          <a:r>
            <a:rPr lang="en-US" sz="1300" kern="1200">
              <a:latin typeface="DM Sans" pitchFamily="2" charset="0"/>
            </a:rPr>
            <a:t>Review of all IRA energy incentives by sector</a:t>
          </a:r>
        </a:p>
      </dsp:txBody>
      <dsp:txXfrm rot="-10800000">
        <a:off x="0" y="1967"/>
        <a:ext cx="1617550" cy="1038336"/>
      </dsp:txXfrm>
    </dsp:sp>
    <dsp:sp modelId="{9F3E69CD-3179-4F36-9E90-084C8FF1A5B2}">
      <dsp:nvSpPr>
        <dsp:cNvPr id="0" name=""/>
        <dsp:cNvSpPr/>
      </dsp:nvSpPr>
      <dsp:spPr>
        <a:xfrm>
          <a:off x="1605175" y="0"/>
          <a:ext cx="4852650" cy="1038336"/>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98435" tIns="139700" rIns="98435" bIns="139700" numCol="1" spcCol="1270" anchor="ctr" anchorCtr="0">
          <a:noAutofit/>
        </a:bodyPr>
        <a:lstStyle/>
        <a:p>
          <a:pPr marL="0" lvl="0" indent="0" algn="l" defTabSz="488950">
            <a:lnSpc>
              <a:spcPct val="90000"/>
            </a:lnSpc>
            <a:spcBef>
              <a:spcPct val="0"/>
            </a:spcBef>
            <a:spcAft>
              <a:spcPct val="35000"/>
            </a:spcAft>
            <a:buNone/>
          </a:pPr>
          <a:r>
            <a:rPr lang="en-US" sz="1100" kern="1200" dirty="0">
              <a:latin typeface="DM Sans" pitchFamily="2" charset="0"/>
            </a:rPr>
            <a:t>Power (45Y, 48E, 45Q, 45U), Transportation (30D, 45W, 30C), Buildings (25C, 25D, 179D, 45L, HOMES, HEAR), Hydrogen (45V), Sustainable Aviation Fuel (45Z, 40B), and Manufacturing (48C, 45X).</a:t>
          </a:r>
        </a:p>
      </dsp:txBody>
      <dsp:txXfrm>
        <a:off x="1605175" y="0"/>
        <a:ext cx="4852650" cy="1038336"/>
      </dsp:txXfrm>
    </dsp:sp>
  </dsp:spTree>
</dsp:drawing>
</file>

<file path=ppt/diagrams/layout1.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B7EBB04-59D6-CF4F-3D2C-C324325C8E3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E7BE638-575B-6677-F8A5-030A150B624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2473AEB-1166-4B77-A3D7-BAF03E3BFD21}" type="datetimeFigureOut">
              <a:rPr lang="en-US" smtClean="0"/>
              <a:t>10/9/2024</a:t>
            </a:fld>
            <a:endParaRPr lang="en-US"/>
          </a:p>
        </p:txBody>
      </p:sp>
      <p:sp>
        <p:nvSpPr>
          <p:cNvPr id="4" name="Footer Placeholder 3">
            <a:extLst>
              <a:ext uri="{FF2B5EF4-FFF2-40B4-BE49-F238E27FC236}">
                <a16:creationId xmlns:a16="http://schemas.microsoft.com/office/drawing/2014/main" id="{8332CDFF-7DBE-A80A-0474-403DC8B7673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B9F6550-D96C-BCF2-B6F4-6E480F84BB1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F872DE9-2DE2-46A3-836C-969AC9362B4F}" type="slidenum">
              <a:rPr lang="en-US" smtClean="0"/>
              <a:t>‹#›</a:t>
            </a:fld>
            <a:endParaRPr lang="en-US"/>
          </a:p>
        </p:txBody>
      </p:sp>
    </p:spTree>
    <p:extLst>
      <p:ext uri="{BB962C8B-B14F-4D97-AF65-F5344CB8AC3E}">
        <p14:creationId xmlns:p14="http://schemas.microsoft.com/office/powerpoint/2010/main" val="160092663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F0F137-3AB2-4398-81C4-4F959B6303F0}" type="datetimeFigureOut">
              <a:rPr lang="en-US" smtClean="0"/>
              <a:t>10/9/2024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BAD02F-6844-4B35-85FE-D453D72E2CE8}" type="slidenum">
              <a:rPr lang="en-US" smtClean="0"/>
              <a:t>‹#›</a:t>
            </a:fld>
            <a:endParaRPr lang="en-US"/>
          </a:p>
        </p:txBody>
      </p:sp>
    </p:spTree>
    <p:extLst>
      <p:ext uri="{BB962C8B-B14F-4D97-AF65-F5344CB8AC3E}">
        <p14:creationId xmlns:p14="http://schemas.microsoft.com/office/powerpoint/2010/main" val="601600149"/>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2177442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7865993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3572185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7651344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3906988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6936657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2990486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175912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2055138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4909192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4307446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07063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551864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5069943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3B0F9-9B1D-BFDD-4268-953C5DCE6D7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B3C921B-0FD6-E158-BBD7-B9CADE3CEE5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F14D561-CB40-5DB1-E615-E87665D2D898}"/>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C4506859-24A3-4B10-CB7A-D61AC7687F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2A1F8D-C70A-EE10-ECF4-5F9F677D6D26}"/>
              </a:ext>
            </a:extLst>
          </p:cNvPr>
          <p:cNvSpPr>
            <a:spLocks noGrp="1"/>
          </p:cNvSpPr>
          <p:nvPr>
            <p:ph type="sldNum" sz="quarter" idx="12"/>
          </p:nvPr>
        </p:nvSpPr>
        <p:spPr/>
        <p:txBody>
          <a:bodyPr/>
          <a:lstStyle/>
          <a:p>
            <a:fld id="{CF561157-2A6C-4FCF-8446-262E2CE63CE2}" type="slidenum">
              <a:rPr lang="en-US" smtClean="0"/>
              <a:t>‹#›</a:t>
            </a:fld>
            <a:endParaRPr lang="en-US"/>
          </a:p>
        </p:txBody>
      </p:sp>
    </p:spTree>
    <p:extLst>
      <p:ext uri="{BB962C8B-B14F-4D97-AF65-F5344CB8AC3E}">
        <p14:creationId xmlns:p14="http://schemas.microsoft.com/office/powerpoint/2010/main" val="38960199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731EB-9E54-0C45-0258-467FBE44789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18A1BF9-C55B-3B05-B164-89B983B4379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71C436-4F98-3626-5035-34BE4B08467E}"/>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A224471C-FE5C-BACD-6976-4502BDDCF7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CFBAC0-6007-1EFE-273C-663AD50F5F8F}"/>
              </a:ext>
            </a:extLst>
          </p:cNvPr>
          <p:cNvSpPr>
            <a:spLocks noGrp="1"/>
          </p:cNvSpPr>
          <p:nvPr>
            <p:ph type="sldNum" sz="quarter" idx="12"/>
          </p:nvPr>
        </p:nvSpPr>
        <p:spPr/>
        <p:txBody>
          <a:bodyPr/>
          <a:lstStyle/>
          <a:p>
            <a:fld id="{CF561157-2A6C-4FCF-8446-262E2CE63CE2}" type="slidenum">
              <a:rPr lang="en-US" smtClean="0"/>
              <a:t>‹#›</a:t>
            </a:fld>
            <a:endParaRPr lang="en-US"/>
          </a:p>
        </p:txBody>
      </p:sp>
    </p:spTree>
    <p:extLst>
      <p:ext uri="{BB962C8B-B14F-4D97-AF65-F5344CB8AC3E}">
        <p14:creationId xmlns:p14="http://schemas.microsoft.com/office/powerpoint/2010/main" val="10284608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5FE99CB-8E33-F85E-AF62-060D4C051FA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5E7EE60-B0AE-E147-9E01-DD09178A970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672DF5-4067-55EF-D0EE-374E808B28BE}"/>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F7724530-BC37-76FE-7384-74D1BA1CC5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BED37D-6B18-DBBB-1C08-ED3464F26152}"/>
              </a:ext>
            </a:extLst>
          </p:cNvPr>
          <p:cNvSpPr>
            <a:spLocks noGrp="1"/>
          </p:cNvSpPr>
          <p:nvPr>
            <p:ph type="sldNum" sz="quarter" idx="12"/>
          </p:nvPr>
        </p:nvSpPr>
        <p:spPr/>
        <p:txBody>
          <a:bodyPr/>
          <a:lstStyle/>
          <a:p>
            <a:fld id="{CF561157-2A6C-4FCF-8446-262E2CE63CE2}" type="slidenum">
              <a:rPr lang="en-US" smtClean="0"/>
              <a:t>‹#›</a:t>
            </a:fld>
            <a:endParaRPr lang="en-US"/>
          </a:p>
        </p:txBody>
      </p:sp>
    </p:spTree>
    <p:extLst>
      <p:ext uri="{BB962C8B-B14F-4D97-AF65-F5344CB8AC3E}">
        <p14:creationId xmlns:p14="http://schemas.microsoft.com/office/powerpoint/2010/main" val="600596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B52BDD43-9F50-C04B-98EB-55AB179048F9}"/>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9024192" y="1269111"/>
            <a:ext cx="3167808" cy="2109193"/>
          </a:xfrm>
          <a:prstGeom prst="rect">
            <a:avLst/>
          </a:prstGeom>
        </p:spPr>
      </p:pic>
      <p:pic>
        <p:nvPicPr>
          <p:cNvPr id="9" name="Picture 8"/>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3330575" y="1270837"/>
            <a:ext cx="3154023" cy="2100014"/>
          </a:xfrm>
          <a:prstGeom prst="rect">
            <a:avLst/>
          </a:prstGeom>
        </p:spPr>
      </p:pic>
      <p:pic>
        <p:nvPicPr>
          <p:cNvPr id="21" name="Picture 20">
            <a:extLst>
              <a:ext uri="{FF2B5EF4-FFF2-40B4-BE49-F238E27FC236}">
                <a16:creationId xmlns:a16="http://schemas.microsoft.com/office/drawing/2014/main" id="{885FB800-45D1-AC42-9CD9-0B78F4D82046}"/>
              </a:ext>
            </a:extLst>
          </p:cNvPr>
          <p:cNvPicPr>
            <a:picLocks noChangeAspect="1"/>
          </p:cNvPicPr>
          <p:nvPr userDrawn="1"/>
        </p:nvPicPr>
        <p:blipFill rotWithShape="1">
          <a:blip r:embed="rId4" cstate="screen">
            <a:grayscl/>
            <a:extLst>
              <a:ext uri="{BEBA8EAE-BF5A-486C-A8C5-ECC9F3942E4B}">
                <a14:imgProps xmlns:a14="http://schemas.microsoft.com/office/drawing/2010/main">
                  <a14:imgLayer r:embed="rId5">
                    <a14:imgEffect>
                      <a14:saturation sat="90000"/>
                    </a14:imgEffect>
                    <a14:imgEffect>
                      <a14:brightnessContrast bright="18000"/>
                    </a14:imgEffect>
                  </a14:imgLayer>
                </a14:imgProps>
              </a:ext>
              <a:ext uri="{28A0092B-C50C-407E-A947-70E740481C1C}">
                <a14:useLocalDpi xmlns:a14="http://schemas.microsoft.com/office/drawing/2010/main" val="0"/>
              </a:ext>
            </a:extLst>
          </a:blip>
          <a:srcRect/>
          <a:stretch/>
        </p:blipFill>
        <p:spPr>
          <a:xfrm>
            <a:off x="6343200" y="1269111"/>
            <a:ext cx="3214458" cy="2109193"/>
          </a:xfrm>
          <a:prstGeom prst="rect">
            <a:avLst/>
          </a:prstGeom>
        </p:spPr>
      </p:pic>
      <p:sp>
        <p:nvSpPr>
          <p:cNvPr id="8" name="Text Placeholder 7"/>
          <p:cNvSpPr>
            <a:spLocks noGrp="1"/>
          </p:cNvSpPr>
          <p:nvPr>
            <p:ph type="body" sz="quarter" idx="11" hasCustomPrompt="1"/>
          </p:nvPr>
        </p:nvSpPr>
        <p:spPr>
          <a:xfrm>
            <a:off x="5343817" y="6047311"/>
            <a:ext cx="3052165" cy="431233"/>
          </a:xfrm>
        </p:spPr>
        <p:txBody>
          <a:bodyPr lIns="0" tIns="0" rIns="0" bIns="0"/>
          <a:lstStyle>
            <a:lvl1pPr marL="0" indent="0">
              <a:lnSpc>
                <a:spcPct val="100000"/>
              </a:lnSpc>
              <a:spcBef>
                <a:spcPts val="0"/>
              </a:spcBef>
              <a:spcAft>
                <a:spcPts val="0"/>
              </a:spcAft>
              <a:buNone/>
              <a:defRPr sz="1500" b="0" spc="500">
                <a:solidFill>
                  <a:srgbClr val="768591"/>
                </a:solidFill>
              </a:defRPr>
            </a:lvl1pPr>
          </a:lstStyle>
          <a:p>
            <a:pPr lvl="0"/>
            <a:r>
              <a:rPr lang="en-US"/>
              <a:t>Date</a:t>
            </a:r>
          </a:p>
        </p:txBody>
      </p:sp>
      <p:grpSp>
        <p:nvGrpSpPr>
          <p:cNvPr id="12" name="Group 11"/>
          <p:cNvGrpSpPr/>
          <p:nvPr userDrawn="1"/>
        </p:nvGrpSpPr>
        <p:grpSpPr>
          <a:xfrm>
            <a:off x="0" y="1257662"/>
            <a:ext cx="4521200" cy="2126365"/>
            <a:chOff x="439911" y="1886916"/>
            <a:chExt cx="4689091" cy="2096705"/>
          </a:xfrm>
        </p:grpSpPr>
        <p:sp>
          <p:nvSpPr>
            <p:cNvPr id="13" name="Rectangle 12"/>
            <p:cNvSpPr/>
            <p:nvPr userDrawn="1"/>
          </p:nvSpPr>
          <p:spPr>
            <a:xfrm rot="16200000">
              <a:off x="1712843" y="2809480"/>
              <a:ext cx="2081391" cy="244322"/>
            </a:xfrm>
            <a:prstGeom prst="rect">
              <a:avLst/>
            </a:prstGeom>
            <a:solidFill>
              <a:srgbClr val="00AFAA"/>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algn="ctr"/>
              <a:endParaRPr lang="en-US" sz="2160">
                <a:solidFill>
                  <a:schemeClr val="bg1"/>
                </a:solidFill>
              </a:endParaRPr>
            </a:p>
          </p:txBody>
        </p:sp>
        <p:sp>
          <p:nvSpPr>
            <p:cNvPr id="14" name="Rectangle 13"/>
            <p:cNvSpPr/>
            <p:nvPr userDrawn="1"/>
          </p:nvSpPr>
          <p:spPr>
            <a:xfrm rot="16200000">
              <a:off x="799772" y="2739121"/>
              <a:ext cx="2081394" cy="385039"/>
            </a:xfrm>
            <a:prstGeom prst="rect">
              <a:avLst/>
            </a:prstGeom>
            <a:solidFill>
              <a:srgbClr val="00538B"/>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algn="ctr"/>
              <a:endParaRPr lang="en-US" sz="2160">
                <a:solidFill>
                  <a:schemeClr val="bg1"/>
                </a:solidFill>
              </a:endParaRPr>
            </a:p>
          </p:txBody>
        </p:sp>
        <p:sp>
          <p:nvSpPr>
            <p:cNvPr id="15" name="Rectangle 14"/>
            <p:cNvSpPr/>
            <p:nvPr userDrawn="1"/>
          </p:nvSpPr>
          <p:spPr>
            <a:xfrm rot="16200000">
              <a:off x="-401062" y="2739180"/>
              <a:ext cx="2085414" cy="403468"/>
            </a:xfrm>
            <a:prstGeom prst="rect">
              <a:avLst/>
            </a:prstGeom>
            <a:solidFill>
              <a:schemeClr val="tx1"/>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algn="ctr"/>
              <a:endParaRPr lang="en-US" sz="2160">
                <a:solidFill>
                  <a:schemeClr val="bg1"/>
                </a:solidFill>
              </a:endParaRPr>
            </a:p>
          </p:txBody>
        </p:sp>
        <p:sp>
          <p:nvSpPr>
            <p:cNvPr id="16" name="Rectangle 15"/>
            <p:cNvSpPr/>
            <p:nvPr/>
          </p:nvSpPr>
          <p:spPr>
            <a:xfrm rot="16200000">
              <a:off x="2112483" y="2795214"/>
              <a:ext cx="2085407" cy="276865"/>
            </a:xfrm>
            <a:prstGeom prst="rect">
              <a:avLst/>
            </a:prstGeom>
            <a:solidFill>
              <a:srgbClr val="00A2E0"/>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algn="ctr"/>
              <a:endParaRPr lang="en-US" sz="2160">
                <a:solidFill>
                  <a:schemeClr val="bg1"/>
                </a:solidFill>
              </a:endParaRPr>
            </a:p>
          </p:txBody>
        </p:sp>
        <p:sp>
          <p:nvSpPr>
            <p:cNvPr id="17" name="Rectangle 16"/>
            <p:cNvSpPr/>
            <p:nvPr/>
          </p:nvSpPr>
          <p:spPr>
            <a:xfrm rot="16200000">
              <a:off x="2897089" y="2836259"/>
              <a:ext cx="2085412" cy="194778"/>
            </a:xfrm>
            <a:prstGeom prst="rect">
              <a:avLst/>
            </a:prstGeom>
            <a:solidFill>
              <a:srgbClr val="79C969"/>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algn="ctr"/>
              <a:endParaRPr lang="en-US" sz="2160">
                <a:solidFill>
                  <a:schemeClr val="bg1"/>
                </a:solidFill>
              </a:endParaRPr>
            </a:p>
          </p:txBody>
        </p:sp>
        <p:sp>
          <p:nvSpPr>
            <p:cNvPr id="18" name="Rectangle 17"/>
            <p:cNvSpPr/>
            <p:nvPr/>
          </p:nvSpPr>
          <p:spPr>
            <a:xfrm rot="16200000">
              <a:off x="3775666" y="2849376"/>
              <a:ext cx="2081394" cy="164528"/>
            </a:xfrm>
            <a:prstGeom prst="rect">
              <a:avLst/>
            </a:prstGeom>
            <a:solidFill>
              <a:srgbClr val="F29934"/>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algn="ctr"/>
              <a:endParaRPr lang="en-US" sz="2160">
                <a:solidFill>
                  <a:schemeClr val="bg1"/>
                </a:solidFill>
              </a:endParaRPr>
            </a:p>
          </p:txBody>
        </p:sp>
        <p:sp>
          <p:nvSpPr>
            <p:cNvPr id="19" name="Rectangle 18"/>
            <p:cNvSpPr/>
            <p:nvPr/>
          </p:nvSpPr>
          <p:spPr>
            <a:xfrm rot="16200000">
              <a:off x="4041119" y="2884452"/>
              <a:ext cx="2085419" cy="90347"/>
            </a:xfrm>
            <a:prstGeom prst="rect">
              <a:avLst/>
            </a:prstGeom>
            <a:solidFill>
              <a:srgbClr val="EB095F"/>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algn="ctr"/>
              <a:endParaRPr lang="en-US" sz="2160">
                <a:solidFill>
                  <a:schemeClr val="bg1"/>
                </a:solidFill>
              </a:endParaRPr>
            </a:p>
          </p:txBody>
        </p:sp>
      </p:grpSp>
      <p:sp>
        <p:nvSpPr>
          <p:cNvPr id="2" name="Title 1"/>
          <p:cNvSpPr>
            <a:spLocks noGrp="1"/>
          </p:cNvSpPr>
          <p:nvPr>
            <p:ph type="title"/>
          </p:nvPr>
        </p:nvSpPr>
        <p:spPr>
          <a:xfrm>
            <a:off x="5342860" y="3765568"/>
            <a:ext cx="6428226" cy="1076355"/>
          </a:xfrm>
        </p:spPr>
        <p:txBody>
          <a:bodyPr lIns="0" tIns="0" rIns="0" anchor="t"/>
          <a:lstStyle>
            <a:lvl1pPr>
              <a:defRPr sz="3333">
                <a:solidFill>
                  <a:srgbClr val="00538B"/>
                </a:solidFill>
              </a:defRPr>
            </a:lvl1pPr>
          </a:lstStyle>
          <a:p>
            <a:r>
              <a:rPr lang="en-US"/>
              <a:t>Click to edit Master title style</a:t>
            </a:r>
          </a:p>
        </p:txBody>
      </p:sp>
      <p:sp>
        <p:nvSpPr>
          <p:cNvPr id="7" name="Text Placeholder 6"/>
          <p:cNvSpPr>
            <a:spLocks noGrp="1"/>
          </p:cNvSpPr>
          <p:nvPr>
            <p:ph type="body" sz="quarter" idx="12" hasCustomPrompt="1"/>
          </p:nvPr>
        </p:nvSpPr>
        <p:spPr>
          <a:xfrm>
            <a:off x="5342860" y="5094013"/>
            <a:ext cx="6070971" cy="280263"/>
          </a:xfrm>
        </p:spPr>
        <p:txBody>
          <a:bodyPr lIns="0" tIns="0" rIns="0" bIns="0"/>
          <a:lstStyle>
            <a:lvl1pPr marL="0" indent="0">
              <a:lnSpc>
                <a:spcPct val="100000"/>
              </a:lnSpc>
              <a:spcBef>
                <a:spcPts val="0"/>
              </a:spcBef>
              <a:spcAft>
                <a:spcPts val="0"/>
              </a:spcAft>
              <a:buNone/>
              <a:defRPr sz="2000">
                <a:solidFill>
                  <a:srgbClr val="00538B"/>
                </a:solidFill>
              </a:defRPr>
            </a:lvl1pPr>
          </a:lstStyle>
          <a:p>
            <a:pPr lvl="0"/>
            <a:r>
              <a:rPr lang="en-US"/>
              <a:t>Presenter Name</a:t>
            </a:r>
          </a:p>
        </p:txBody>
      </p:sp>
      <p:sp>
        <p:nvSpPr>
          <p:cNvPr id="20" name="Text Placeholder 6"/>
          <p:cNvSpPr>
            <a:spLocks noGrp="1"/>
          </p:cNvSpPr>
          <p:nvPr>
            <p:ph type="body" sz="quarter" idx="13" hasCustomPrompt="1"/>
          </p:nvPr>
        </p:nvSpPr>
        <p:spPr>
          <a:xfrm>
            <a:off x="5342860" y="5449888"/>
            <a:ext cx="6077963" cy="361700"/>
          </a:xfrm>
        </p:spPr>
        <p:txBody>
          <a:bodyPr lIns="0" tIns="0" rIns="0" bIns="0"/>
          <a:lstStyle>
            <a:lvl1pPr marL="0" indent="0">
              <a:lnSpc>
                <a:spcPct val="100000"/>
              </a:lnSpc>
              <a:spcBef>
                <a:spcPts val="0"/>
              </a:spcBef>
              <a:spcAft>
                <a:spcPts val="0"/>
              </a:spcAft>
              <a:buNone/>
              <a:defRPr sz="1500" b="0">
                <a:solidFill>
                  <a:srgbClr val="00538B"/>
                </a:solidFill>
              </a:defRPr>
            </a:lvl1pPr>
          </a:lstStyle>
          <a:p>
            <a:pPr lvl="0"/>
            <a:r>
              <a:rPr lang="en-US"/>
              <a:t>Presenter Title, Department</a:t>
            </a:r>
          </a:p>
        </p:txBody>
      </p:sp>
      <p:sp>
        <p:nvSpPr>
          <p:cNvPr id="30" name="Rectangle 29"/>
          <p:cNvSpPr/>
          <p:nvPr userDrawn="1"/>
        </p:nvSpPr>
        <p:spPr>
          <a:xfrm>
            <a:off x="10720977" y="538610"/>
            <a:ext cx="811441" cy="307777"/>
          </a:xfrm>
          <a:prstGeom prst="rect">
            <a:avLst/>
          </a:prstGeom>
        </p:spPr>
        <p:txBody>
          <a:bodyPr wrap="none">
            <a:spAutoFit/>
          </a:bodyPr>
          <a:lstStyle/>
          <a:p>
            <a:pPr lvl="0"/>
            <a:r>
              <a:rPr lang="en-US" sz="1400" b="1">
                <a:solidFill>
                  <a:srgbClr val="768591"/>
                </a:solidFill>
                <a:latin typeface="Arial" charset="0"/>
                <a:ea typeface="Arial" charset="0"/>
                <a:cs typeface="Arial" charset="0"/>
              </a:rPr>
              <a:t>icf.com</a:t>
            </a:r>
          </a:p>
        </p:txBody>
      </p:sp>
      <p:pic>
        <p:nvPicPr>
          <p:cNvPr id="35" name="Picture 34"/>
          <p:cNvPicPr>
            <a:picLocks noChangeAspect="1"/>
          </p:cNvPicPr>
          <p:nvPr userDrawn="1"/>
        </p:nvPicPr>
        <p:blipFill>
          <a:blip r:embed="rId6" cstate="email">
            <a:extLst>
              <a:ext uri="{28A0092B-C50C-407E-A947-70E740481C1C}">
                <a14:useLocalDpi xmlns:a14="http://schemas.microsoft.com/office/drawing/2010/main" val="0"/>
              </a:ext>
            </a:extLst>
          </a:blip>
          <a:stretch>
            <a:fillRect/>
          </a:stretch>
        </p:blipFill>
        <p:spPr>
          <a:xfrm>
            <a:off x="2484581" y="3693886"/>
            <a:ext cx="1345444" cy="1076355"/>
          </a:xfrm>
          <a:prstGeom prst="rect">
            <a:avLst/>
          </a:prstGeom>
        </p:spPr>
      </p:pic>
      <p:sp>
        <p:nvSpPr>
          <p:cNvPr id="4" name="Slide Number Placeholder 3">
            <a:extLst>
              <a:ext uri="{FF2B5EF4-FFF2-40B4-BE49-F238E27FC236}">
                <a16:creationId xmlns:a16="http://schemas.microsoft.com/office/drawing/2014/main" id="{0AB3B6E1-E57A-7842-FA69-B1D6C9FD0E16}"/>
              </a:ext>
            </a:extLst>
          </p:cNvPr>
          <p:cNvSpPr>
            <a:spLocks noGrp="1"/>
          </p:cNvSpPr>
          <p:nvPr>
            <p:ph type="sldNum" sz="quarter" idx="15"/>
          </p:nvPr>
        </p:nvSpPr>
        <p:spPr/>
        <p:txBody>
          <a:bodyPr/>
          <a:lstStyle/>
          <a:p>
            <a:fld id="{11EC18AE-5831-5845-B137-5B56E031790C}" type="slidenum">
              <a:rPr lang="en-US" smtClean="0"/>
              <a:pPr/>
              <a:t>‹#›</a:t>
            </a:fld>
            <a:endParaRPr lang="en-US"/>
          </a:p>
        </p:txBody>
      </p:sp>
      <p:sp>
        <p:nvSpPr>
          <p:cNvPr id="3" name="Footer Placeholder 2">
            <a:extLst>
              <a:ext uri="{FF2B5EF4-FFF2-40B4-BE49-F238E27FC236}">
                <a16:creationId xmlns:a16="http://schemas.microsoft.com/office/drawing/2014/main" id="{1C925971-4362-4A27-DDA5-C38A4D9D1985}"/>
              </a:ext>
            </a:extLst>
          </p:cNvPr>
          <p:cNvSpPr>
            <a:spLocks noGrp="1"/>
          </p:cNvSpPr>
          <p:nvPr>
            <p:ph type="ftr" sz="quarter" idx="14"/>
          </p:nvPr>
        </p:nvSpPr>
        <p:spPr>
          <a:xfrm>
            <a:off x="161952" y="5622119"/>
            <a:ext cx="5356948" cy="298823"/>
          </a:xfrm>
        </p:spPr>
        <p:txBody>
          <a:bodyPr/>
          <a:lstStyle/>
          <a:p>
            <a:endParaRPr lang="en-US"/>
          </a:p>
        </p:txBody>
      </p:sp>
    </p:spTree>
    <p:extLst>
      <p:ext uri="{BB962C8B-B14F-4D97-AF65-F5344CB8AC3E}">
        <p14:creationId xmlns:p14="http://schemas.microsoft.com/office/powerpoint/2010/main" val="10582455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Slide Custom Photo">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8434A85-602A-EC45-9394-C312ECFFEB39}"/>
              </a:ext>
            </a:extLst>
          </p:cNvPr>
          <p:cNvSpPr>
            <a:spLocks noGrp="1"/>
          </p:cNvSpPr>
          <p:nvPr>
            <p:ph type="pic" sz="quarter" idx="14" hasCustomPrompt="1"/>
          </p:nvPr>
        </p:nvSpPr>
        <p:spPr>
          <a:xfrm>
            <a:off x="0" y="0"/>
            <a:ext cx="12192000" cy="4258235"/>
          </a:xfrm>
          <a:prstGeom prst="rect">
            <a:avLst/>
          </a:prstGeom>
        </p:spPr>
        <p:txBody>
          <a:bodyPr>
            <a:normAutofit/>
          </a:bodyPr>
          <a:lstStyle>
            <a:lvl1pPr marL="0" indent="0">
              <a:buNone/>
              <a:defRPr sz="2000" baseline="0"/>
            </a:lvl1pPr>
          </a:lstStyle>
          <a:p>
            <a:r>
              <a:rPr lang="en-US"/>
              <a:t> Insert/Drop Photo Here</a:t>
            </a:r>
          </a:p>
        </p:txBody>
      </p:sp>
      <p:sp>
        <p:nvSpPr>
          <p:cNvPr id="9" name="Rectangle 8">
            <a:extLst>
              <a:ext uri="{FF2B5EF4-FFF2-40B4-BE49-F238E27FC236}">
                <a16:creationId xmlns:a16="http://schemas.microsoft.com/office/drawing/2014/main" id="{D0729B2E-5AF5-644F-9E3B-742E6B6B419D}"/>
              </a:ext>
            </a:extLst>
          </p:cNvPr>
          <p:cNvSpPr/>
          <p:nvPr userDrawn="1"/>
        </p:nvSpPr>
        <p:spPr>
          <a:xfrm>
            <a:off x="0" y="4258235"/>
            <a:ext cx="12192000" cy="259976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500">
              <a:latin typeface="DM Sans" pitchFamily="2" charset="0"/>
            </a:endParaRPr>
          </a:p>
        </p:txBody>
      </p:sp>
      <p:cxnSp>
        <p:nvCxnSpPr>
          <p:cNvPr id="10" name="Straight Connector 9">
            <a:extLst>
              <a:ext uri="{FF2B5EF4-FFF2-40B4-BE49-F238E27FC236}">
                <a16:creationId xmlns:a16="http://schemas.microsoft.com/office/drawing/2014/main" id="{35571382-D664-EA40-AC75-CE1529936BED}"/>
              </a:ext>
            </a:extLst>
          </p:cNvPr>
          <p:cNvCxnSpPr>
            <a:cxnSpLocks/>
          </p:cNvCxnSpPr>
          <p:nvPr userDrawn="1"/>
        </p:nvCxnSpPr>
        <p:spPr>
          <a:xfrm>
            <a:off x="476250" y="5571414"/>
            <a:ext cx="11239500"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sp>
        <p:nvSpPr>
          <p:cNvPr id="17" name="Text Placeholder 3">
            <a:extLst>
              <a:ext uri="{FF2B5EF4-FFF2-40B4-BE49-F238E27FC236}">
                <a16:creationId xmlns:a16="http://schemas.microsoft.com/office/drawing/2014/main" id="{361EE770-5AE4-AA46-949E-56F9FAF8F1A9}"/>
              </a:ext>
            </a:extLst>
          </p:cNvPr>
          <p:cNvSpPr>
            <a:spLocks noGrp="1"/>
          </p:cNvSpPr>
          <p:nvPr>
            <p:ph type="body" sz="quarter" idx="10" hasCustomPrompt="1"/>
          </p:nvPr>
        </p:nvSpPr>
        <p:spPr>
          <a:xfrm>
            <a:off x="1414342" y="4258235"/>
            <a:ext cx="8206740" cy="723900"/>
          </a:xfrm>
          <a:prstGeom prst="rect">
            <a:avLst/>
          </a:prstGeom>
        </p:spPr>
        <p:txBody>
          <a:bodyPr lIns="0" tIns="45720" rIns="0" bIns="45720" anchor="b">
            <a:noAutofit/>
          </a:bodyPr>
          <a:lstStyle>
            <a:lvl1pPr marL="0" indent="0">
              <a:buFontTx/>
              <a:buNone/>
              <a:defRPr sz="2333" b="0" i="0">
                <a:solidFill>
                  <a:schemeClr val="bg1"/>
                </a:solidFill>
                <a:latin typeface="+mn-lt"/>
              </a:defRPr>
            </a:lvl1pPr>
            <a:lvl2pPr marL="457182" indent="0">
              <a:buFontTx/>
              <a:buNone/>
              <a:defRPr/>
            </a:lvl2pPr>
            <a:lvl3pPr marL="914363" indent="0">
              <a:buFontTx/>
              <a:buNone/>
              <a:defRPr/>
            </a:lvl3pPr>
            <a:lvl4pPr marL="1371545" indent="0">
              <a:buFontTx/>
              <a:buNone/>
              <a:defRPr/>
            </a:lvl4pPr>
            <a:lvl5pPr marL="1828727" indent="0">
              <a:buFontTx/>
              <a:buNone/>
              <a:defRPr/>
            </a:lvl5pPr>
          </a:lstStyle>
          <a:p>
            <a:pPr lvl="0"/>
            <a:r>
              <a:rPr lang="en-US"/>
              <a:t>Click to Edit Title</a:t>
            </a:r>
          </a:p>
        </p:txBody>
      </p:sp>
      <p:sp>
        <p:nvSpPr>
          <p:cNvPr id="18" name="Text Placeholder 3">
            <a:extLst>
              <a:ext uri="{FF2B5EF4-FFF2-40B4-BE49-F238E27FC236}">
                <a16:creationId xmlns:a16="http://schemas.microsoft.com/office/drawing/2014/main" id="{CEB0FEBF-AC86-E74E-BFEE-475F60781440}"/>
              </a:ext>
            </a:extLst>
          </p:cNvPr>
          <p:cNvSpPr>
            <a:spLocks noGrp="1"/>
          </p:cNvSpPr>
          <p:nvPr>
            <p:ph type="body" sz="quarter" idx="12" hasCustomPrompt="1"/>
          </p:nvPr>
        </p:nvSpPr>
        <p:spPr>
          <a:xfrm>
            <a:off x="1414342" y="5133044"/>
            <a:ext cx="8205908" cy="385716"/>
          </a:xfrm>
          <a:prstGeom prst="rect">
            <a:avLst/>
          </a:prstGeom>
        </p:spPr>
        <p:txBody>
          <a:bodyPr lIns="0" tIns="45720" rIns="0" bIns="45720" anchor="t">
            <a:noAutofit/>
          </a:bodyPr>
          <a:lstStyle>
            <a:lvl1pPr marL="0" indent="0">
              <a:buFontTx/>
              <a:buNone/>
              <a:defRPr sz="2000" b="1" i="0">
                <a:solidFill>
                  <a:schemeClr val="bg1"/>
                </a:solidFill>
                <a:latin typeface="DM Sans" charset="0"/>
                <a:ea typeface="DM Sans" charset="0"/>
                <a:cs typeface="DM Sans" charset="0"/>
              </a:defRPr>
            </a:lvl1pPr>
            <a:lvl2pPr marL="457182" indent="0">
              <a:buFontTx/>
              <a:buNone/>
              <a:defRPr/>
            </a:lvl2pPr>
            <a:lvl3pPr marL="914363" indent="0">
              <a:buFontTx/>
              <a:buNone/>
              <a:defRPr/>
            </a:lvl3pPr>
            <a:lvl4pPr marL="1371545" indent="0">
              <a:buFontTx/>
              <a:buNone/>
              <a:defRPr/>
            </a:lvl4pPr>
            <a:lvl5pPr marL="1828727" indent="0">
              <a:buFontTx/>
              <a:buNone/>
              <a:defRPr/>
            </a:lvl5pPr>
          </a:lstStyle>
          <a:p>
            <a:pPr lvl="0"/>
            <a:r>
              <a:rPr lang="en-US"/>
              <a:t>Client Company Name Here</a:t>
            </a:r>
          </a:p>
        </p:txBody>
      </p:sp>
      <p:sp>
        <p:nvSpPr>
          <p:cNvPr id="19" name="Text Placeholder 2">
            <a:extLst>
              <a:ext uri="{FF2B5EF4-FFF2-40B4-BE49-F238E27FC236}">
                <a16:creationId xmlns:a16="http://schemas.microsoft.com/office/drawing/2014/main" id="{02874FE7-C26A-3546-A230-474A28F89E01}"/>
              </a:ext>
            </a:extLst>
          </p:cNvPr>
          <p:cNvSpPr>
            <a:spLocks noGrp="1"/>
          </p:cNvSpPr>
          <p:nvPr>
            <p:ph type="body" sz="quarter" idx="11" hasCustomPrompt="1"/>
          </p:nvPr>
        </p:nvSpPr>
        <p:spPr>
          <a:xfrm>
            <a:off x="1414342" y="5780754"/>
            <a:ext cx="3895989" cy="924510"/>
          </a:xfrm>
          <a:prstGeom prst="rect">
            <a:avLst/>
          </a:prstGeom>
        </p:spPr>
        <p:txBody>
          <a:bodyPr lIns="0" tIns="45720" rIns="0" bIns="45720">
            <a:noAutofit/>
          </a:bodyPr>
          <a:lstStyle>
            <a:lvl1pPr marL="0" indent="0">
              <a:lnSpc>
                <a:spcPct val="100000"/>
              </a:lnSpc>
              <a:spcBef>
                <a:spcPts val="0"/>
              </a:spcBef>
              <a:buFontTx/>
              <a:buNone/>
              <a:defRPr sz="2000" b="0" i="0">
                <a:solidFill>
                  <a:schemeClr val="bg1"/>
                </a:solidFill>
                <a:latin typeface="+mn-lt"/>
              </a:defRPr>
            </a:lvl1pPr>
            <a:lvl2pPr marL="457182" indent="0">
              <a:buFontTx/>
              <a:buNone/>
              <a:defRPr sz="1167">
                <a:solidFill>
                  <a:schemeClr val="bg1">
                    <a:lumMod val="85000"/>
                  </a:schemeClr>
                </a:solidFill>
              </a:defRPr>
            </a:lvl2pPr>
            <a:lvl3pPr marL="914363" indent="0">
              <a:buFontTx/>
              <a:buNone/>
              <a:defRPr sz="1167">
                <a:solidFill>
                  <a:schemeClr val="bg1">
                    <a:lumMod val="85000"/>
                  </a:schemeClr>
                </a:solidFill>
              </a:defRPr>
            </a:lvl3pPr>
            <a:lvl4pPr marL="1371545" indent="0">
              <a:buFontTx/>
              <a:buNone/>
              <a:defRPr sz="1167">
                <a:solidFill>
                  <a:schemeClr val="bg1">
                    <a:lumMod val="85000"/>
                  </a:schemeClr>
                </a:solidFill>
              </a:defRPr>
            </a:lvl4pPr>
            <a:lvl5pPr marL="1828727" indent="0">
              <a:buFontTx/>
              <a:buNone/>
              <a:defRPr sz="1167">
                <a:solidFill>
                  <a:schemeClr val="bg1">
                    <a:lumMod val="85000"/>
                  </a:schemeClr>
                </a:solidFill>
              </a:defRPr>
            </a:lvl5pPr>
          </a:lstStyle>
          <a:p>
            <a:pPr lvl="0"/>
            <a:r>
              <a:rPr lang="en-US"/>
              <a:t>Edit Presenter’s  Name</a:t>
            </a:r>
            <a:br>
              <a:rPr lang="en-US"/>
            </a:br>
            <a:r>
              <a:rPr lang="en-US"/>
              <a:t>Title</a:t>
            </a:r>
          </a:p>
          <a:p>
            <a:pPr lvl="0"/>
            <a:endParaRPr lang="en-US"/>
          </a:p>
        </p:txBody>
      </p:sp>
      <p:sp>
        <p:nvSpPr>
          <p:cNvPr id="20" name="Text Placeholder 2">
            <a:extLst>
              <a:ext uri="{FF2B5EF4-FFF2-40B4-BE49-F238E27FC236}">
                <a16:creationId xmlns:a16="http://schemas.microsoft.com/office/drawing/2014/main" id="{F8C9024F-904A-1342-ABF0-450FF7C0EB73}"/>
              </a:ext>
            </a:extLst>
          </p:cNvPr>
          <p:cNvSpPr>
            <a:spLocks noGrp="1"/>
          </p:cNvSpPr>
          <p:nvPr>
            <p:ph type="body" sz="quarter" idx="13" hasCustomPrompt="1"/>
          </p:nvPr>
        </p:nvSpPr>
        <p:spPr>
          <a:xfrm>
            <a:off x="5724261" y="5780754"/>
            <a:ext cx="3895989" cy="924510"/>
          </a:xfrm>
          <a:prstGeom prst="rect">
            <a:avLst/>
          </a:prstGeom>
        </p:spPr>
        <p:txBody>
          <a:bodyPr lIns="0" tIns="45720" rIns="0" bIns="45720">
            <a:noAutofit/>
          </a:bodyPr>
          <a:lstStyle>
            <a:lvl1pPr marL="0" indent="0">
              <a:lnSpc>
                <a:spcPct val="100000"/>
              </a:lnSpc>
              <a:spcBef>
                <a:spcPts val="0"/>
              </a:spcBef>
              <a:buFontTx/>
              <a:buNone/>
              <a:defRPr sz="2000" b="0" i="0">
                <a:solidFill>
                  <a:schemeClr val="bg1"/>
                </a:solidFill>
                <a:latin typeface="+mn-lt"/>
              </a:defRPr>
            </a:lvl1pPr>
            <a:lvl2pPr marL="457182" indent="0">
              <a:buFontTx/>
              <a:buNone/>
              <a:defRPr sz="1167">
                <a:solidFill>
                  <a:schemeClr val="bg1">
                    <a:lumMod val="85000"/>
                  </a:schemeClr>
                </a:solidFill>
              </a:defRPr>
            </a:lvl2pPr>
            <a:lvl3pPr marL="914363" indent="0">
              <a:buFontTx/>
              <a:buNone/>
              <a:defRPr sz="1167">
                <a:solidFill>
                  <a:schemeClr val="bg1">
                    <a:lumMod val="85000"/>
                  </a:schemeClr>
                </a:solidFill>
              </a:defRPr>
            </a:lvl3pPr>
            <a:lvl4pPr marL="1371545" indent="0">
              <a:buFontTx/>
              <a:buNone/>
              <a:defRPr sz="1167">
                <a:solidFill>
                  <a:schemeClr val="bg1">
                    <a:lumMod val="85000"/>
                  </a:schemeClr>
                </a:solidFill>
              </a:defRPr>
            </a:lvl4pPr>
            <a:lvl5pPr marL="1828727" indent="0">
              <a:buFontTx/>
              <a:buNone/>
              <a:defRPr sz="1167">
                <a:solidFill>
                  <a:schemeClr val="bg1">
                    <a:lumMod val="85000"/>
                  </a:schemeClr>
                </a:solidFill>
              </a:defRPr>
            </a:lvl5pPr>
          </a:lstStyle>
          <a:p>
            <a:pPr lvl="0"/>
            <a:r>
              <a:rPr lang="en-US"/>
              <a:t>Edit Presenter’s  Name</a:t>
            </a:r>
            <a:br>
              <a:rPr lang="en-US"/>
            </a:br>
            <a:r>
              <a:rPr lang="en-US"/>
              <a:t>Title</a:t>
            </a:r>
          </a:p>
          <a:p>
            <a:pPr lvl="0"/>
            <a:endParaRPr lang="en-US"/>
          </a:p>
        </p:txBody>
      </p:sp>
      <p:pic>
        <p:nvPicPr>
          <p:cNvPr id="16" name="Picture 15">
            <a:extLst>
              <a:ext uri="{FF2B5EF4-FFF2-40B4-BE49-F238E27FC236}">
                <a16:creationId xmlns:a16="http://schemas.microsoft.com/office/drawing/2014/main" id="{12318945-D375-D342-87F0-9EC7D4C869B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6792" y="4610507"/>
            <a:ext cx="828958" cy="670514"/>
          </a:xfrm>
          <a:prstGeom prst="rect">
            <a:avLst/>
          </a:prstGeom>
        </p:spPr>
      </p:pic>
      <p:sp>
        <p:nvSpPr>
          <p:cNvPr id="23" name="Text Placeholder 3"/>
          <p:cNvSpPr>
            <a:spLocks noGrp="1"/>
          </p:cNvSpPr>
          <p:nvPr>
            <p:ph type="body" sz="quarter" idx="15" hasCustomPrompt="1"/>
          </p:nvPr>
        </p:nvSpPr>
        <p:spPr>
          <a:xfrm>
            <a:off x="10113566" y="5780755"/>
            <a:ext cx="1681570" cy="351896"/>
          </a:xfrm>
          <a:prstGeom prst="rect">
            <a:avLst/>
          </a:prstGeom>
        </p:spPr>
        <p:txBody>
          <a:bodyPr lIns="0" tIns="45720" rIns="0" bIns="45720">
            <a:noAutofit/>
          </a:bodyPr>
          <a:lstStyle>
            <a:lvl1pPr marL="0" indent="0" algn="r">
              <a:buNone/>
              <a:defRPr sz="1167">
                <a:solidFill>
                  <a:schemeClr val="bg1">
                    <a:lumMod val="65000"/>
                  </a:schemeClr>
                </a:solidFill>
              </a:defRPr>
            </a:lvl1pPr>
          </a:lstStyle>
          <a:p>
            <a:pPr lvl="0"/>
            <a:r>
              <a:rPr lang="en-US"/>
              <a:t>Date</a:t>
            </a:r>
          </a:p>
        </p:txBody>
      </p:sp>
      <p:pic>
        <p:nvPicPr>
          <p:cNvPr id="27" name="Picture 26">
            <a:extLst>
              <a:ext uri="{FF2B5EF4-FFF2-40B4-BE49-F238E27FC236}">
                <a16:creationId xmlns:a16="http://schemas.microsoft.com/office/drawing/2014/main" id="{E44CBB19-0800-D542-B8ED-C82C56C78EB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36060" y="4456648"/>
            <a:ext cx="554163" cy="564307"/>
          </a:xfrm>
          <a:prstGeom prst="rect">
            <a:avLst/>
          </a:prstGeom>
        </p:spPr>
      </p:pic>
    </p:spTree>
    <p:extLst>
      <p:ext uri="{BB962C8B-B14F-4D97-AF65-F5344CB8AC3E}">
        <p14:creationId xmlns:p14="http://schemas.microsoft.com/office/powerpoint/2010/main" val="1293835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and Bullets Alt">
    <p:spTree>
      <p:nvGrpSpPr>
        <p:cNvPr id="1" name=""/>
        <p:cNvGrpSpPr/>
        <p:nvPr/>
      </p:nvGrpSpPr>
      <p:grpSpPr>
        <a:xfrm>
          <a:off x="0" y="0"/>
          <a:ext cx="0" cy="0"/>
          <a:chOff x="0" y="0"/>
          <a:chExt cx="0" cy="0"/>
        </a:xfrm>
      </p:grpSpPr>
      <p:sp>
        <p:nvSpPr>
          <p:cNvPr id="2" name="Title 1"/>
          <p:cNvSpPr>
            <a:spLocks noGrp="1"/>
          </p:cNvSpPr>
          <p:nvPr>
            <p:ph type="title"/>
          </p:nvPr>
        </p:nvSpPr>
        <p:spPr>
          <a:xfrm>
            <a:off x="1072333" y="560935"/>
            <a:ext cx="6756273" cy="675412"/>
          </a:xfrm>
        </p:spPr>
        <p:txBody>
          <a:bodyPr anchor="ctr"/>
          <a:lstStyle>
            <a:lvl1pPr>
              <a:defRPr sz="2500" b="1" i="0">
                <a:latin typeface="DM Sans" pitchFamily="2" charset="77"/>
              </a:defRPr>
            </a:lvl1pPr>
          </a:lstStyle>
          <a:p>
            <a:r>
              <a:rPr lang="en-US"/>
              <a:t>Click to edit Master title style</a:t>
            </a:r>
          </a:p>
        </p:txBody>
      </p:sp>
      <p:sp>
        <p:nvSpPr>
          <p:cNvPr id="5" name="Slide Number Placeholder 4"/>
          <p:cNvSpPr>
            <a:spLocks noGrp="1"/>
          </p:cNvSpPr>
          <p:nvPr>
            <p:ph type="sldNum" sz="quarter" idx="12"/>
          </p:nvPr>
        </p:nvSpPr>
        <p:spPr>
          <a:xfrm>
            <a:off x="9526815" y="6355292"/>
            <a:ext cx="2411186" cy="365125"/>
          </a:xfrm>
        </p:spPr>
        <p:txBody>
          <a:bodyPr/>
          <a:lstStyle>
            <a:lvl1pPr>
              <a:defRPr>
                <a:latin typeface="DM Sans" pitchFamily="2" charset="0"/>
              </a:defRPr>
            </a:lvl1pPr>
          </a:lstStyle>
          <a:p>
            <a:fld id="{F384092C-9B9C-9748-AC6A-F06C9D03AD52}" type="slidenum">
              <a:rPr lang="en-US" smtClean="0"/>
              <a:pPr/>
              <a:t>‹#›</a:t>
            </a:fld>
            <a:endParaRPr lang="en-US"/>
          </a:p>
        </p:txBody>
      </p:sp>
      <p:sp>
        <p:nvSpPr>
          <p:cNvPr id="7" name="Text Placeholder 6"/>
          <p:cNvSpPr>
            <a:spLocks noGrp="1"/>
          </p:cNvSpPr>
          <p:nvPr>
            <p:ph type="body" sz="quarter" idx="13"/>
          </p:nvPr>
        </p:nvSpPr>
        <p:spPr>
          <a:xfrm>
            <a:off x="4835550" y="1397001"/>
            <a:ext cx="6467451" cy="4538579"/>
          </a:xfrm>
          <a:prstGeom prst="rect">
            <a:avLst/>
          </a:prstGeom>
        </p:spPr>
        <p:txBody>
          <a:bodyPr>
            <a:normAutofit/>
          </a:bodyPr>
          <a:lstStyle>
            <a:lvl1pPr>
              <a:spcAft>
                <a:spcPts val="0"/>
              </a:spcAft>
              <a:defRPr sz="2000">
                <a:latin typeface="DM Sans" pitchFamily="2" charset="0"/>
              </a:defRPr>
            </a:lvl1pPr>
            <a:lvl2pPr>
              <a:spcAft>
                <a:spcPts val="0"/>
              </a:spcAft>
              <a:defRPr sz="2000">
                <a:latin typeface="DM Sans" pitchFamily="2" charset="0"/>
              </a:defRPr>
            </a:lvl2pPr>
            <a:lvl3pPr>
              <a:spcAft>
                <a:spcPts val="0"/>
              </a:spcAft>
              <a:defRPr sz="2000">
                <a:latin typeface="DM Sans" pitchFamily="2" charset="0"/>
              </a:defRPr>
            </a:lvl3pPr>
            <a:lvl4pPr>
              <a:spcAft>
                <a:spcPts val="0"/>
              </a:spcAft>
              <a:defRPr sz="2000">
                <a:latin typeface="DM Sans" pitchFamily="2" charset="0"/>
              </a:defRPr>
            </a:lvl4pPr>
            <a:lvl5pPr>
              <a:spcAft>
                <a:spcPts val="0"/>
              </a:spcAft>
              <a:defRPr sz="2000">
                <a:latin typeface="DM Sans"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a:extLst>
              <a:ext uri="{FF2B5EF4-FFF2-40B4-BE49-F238E27FC236}">
                <a16:creationId xmlns:a16="http://schemas.microsoft.com/office/drawing/2014/main" id="{8752C573-0C30-824A-9998-990960154B3C}"/>
              </a:ext>
            </a:extLst>
          </p:cNvPr>
          <p:cNvCxnSpPr>
            <a:cxnSpLocks/>
          </p:cNvCxnSpPr>
          <p:nvPr userDrawn="1"/>
        </p:nvCxnSpPr>
        <p:spPr>
          <a:xfrm>
            <a:off x="469027" y="1234381"/>
            <a:ext cx="11231830"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pic>
        <p:nvPicPr>
          <p:cNvPr id="4" name="Picture 3" descr="A white arrow pointing to the right&#10;&#10;Description automatically generated">
            <a:extLst>
              <a:ext uri="{FF2B5EF4-FFF2-40B4-BE49-F238E27FC236}">
                <a16:creationId xmlns:a16="http://schemas.microsoft.com/office/drawing/2014/main" id="{13BC39F3-3192-2B89-1FAF-B21C702762C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V="1">
            <a:off x="567090" y="645136"/>
            <a:ext cx="460722" cy="460109"/>
          </a:xfrm>
          <a:prstGeom prst="rect">
            <a:avLst/>
          </a:prstGeom>
        </p:spPr>
      </p:pic>
      <p:sp>
        <p:nvSpPr>
          <p:cNvPr id="10" name="Text Placeholder 9">
            <a:extLst>
              <a:ext uri="{FF2B5EF4-FFF2-40B4-BE49-F238E27FC236}">
                <a16:creationId xmlns:a16="http://schemas.microsoft.com/office/drawing/2014/main" id="{CEB90B5F-BF94-9541-9E4A-5FA0617A6794}"/>
              </a:ext>
            </a:extLst>
          </p:cNvPr>
          <p:cNvSpPr>
            <a:spLocks noGrp="1"/>
          </p:cNvSpPr>
          <p:nvPr>
            <p:ph type="body" sz="quarter" idx="14"/>
          </p:nvPr>
        </p:nvSpPr>
        <p:spPr>
          <a:xfrm>
            <a:off x="1075498" y="108204"/>
            <a:ext cx="4956175" cy="422275"/>
          </a:xfrm>
        </p:spPr>
        <p:txBody>
          <a:bodyPr>
            <a:normAutofit/>
          </a:bodyPr>
          <a:lstStyle>
            <a:lvl1pPr marL="0" indent="0">
              <a:buNone/>
              <a:defRPr sz="1800">
                <a:latin typeface="DM Sans" pitchFamily="2" charset="0"/>
              </a:defRPr>
            </a:lvl1pPr>
          </a:lstStyle>
          <a:p>
            <a:pPr lvl="0"/>
            <a:r>
              <a:rPr lang="en-US"/>
              <a:t>Click to edit Master text</a:t>
            </a:r>
          </a:p>
        </p:txBody>
      </p:sp>
    </p:spTree>
    <p:extLst>
      <p:ext uri="{BB962C8B-B14F-4D97-AF65-F5344CB8AC3E}">
        <p14:creationId xmlns:p14="http://schemas.microsoft.com/office/powerpoint/2010/main" val="3136419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and Bullets Alt">
    <p:spTree>
      <p:nvGrpSpPr>
        <p:cNvPr id="1" name=""/>
        <p:cNvGrpSpPr/>
        <p:nvPr/>
      </p:nvGrpSpPr>
      <p:grpSpPr>
        <a:xfrm>
          <a:off x="0" y="0"/>
          <a:ext cx="0" cy="0"/>
          <a:chOff x="0" y="0"/>
          <a:chExt cx="0" cy="0"/>
        </a:xfrm>
      </p:grpSpPr>
      <p:sp>
        <p:nvSpPr>
          <p:cNvPr id="2" name="Title 1"/>
          <p:cNvSpPr>
            <a:spLocks noGrp="1"/>
          </p:cNvSpPr>
          <p:nvPr>
            <p:ph type="title"/>
          </p:nvPr>
        </p:nvSpPr>
        <p:spPr>
          <a:xfrm>
            <a:off x="1087701" y="514829"/>
            <a:ext cx="6756273" cy="660045"/>
          </a:xfrm>
        </p:spPr>
        <p:txBody>
          <a:bodyPr anchor="ctr"/>
          <a:lstStyle>
            <a:lvl1pPr>
              <a:defRPr sz="2500" b="1" i="0">
                <a:latin typeface="DM Sans" pitchFamily="2" charset="0"/>
              </a:defRPr>
            </a:lvl1pPr>
          </a:lstStyle>
          <a:p>
            <a:r>
              <a:rPr lang="en-US"/>
              <a:t>Click to edit Master title style</a:t>
            </a:r>
          </a:p>
        </p:txBody>
      </p:sp>
      <p:sp>
        <p:nvSpPr>
          <p:cNvPr id="5" name="Slide Number Placeholder 4"/>
          <p:cNvSpPr>
            <a:spLocks noGrp="1"/>
          </p:cNvSpPr>
          <p:nvPr>
            <p:ph type="sldNum" sz="quarter" idx="12"/>
          </p:nvPr>
        </p:nvSpPr>
        <p:spPr>
          <a:xfrm>
            <a:off x="9526815" y="6355292"/>
            <a:ext cx="2411186" cy="365125"/>
          </a:xfrm>
        </p:spPr>
        <p:txBody>
          <a:bodyPr/>
          <a:lstStyle>
            <a:lvl1pPr>
              <a:defRPr>
                <a:latin typeface="DM Sans" pitchFamily="2" charset="0"/>
              </a:defRPr>
            </a:lvl1pPr>
          </a:lstStyle>
          <a:p>
            <a:fld id="{F384092C-9B9C-9748-AC6A-F06C9D03AD52}" type="slidenum">
              <a:rPr lang="en-US" smtClean="0"/>
              <a:pPr/>
              <a:t>‹#›</a:t>
            </a:fld>
            <a:endParaRPr lang="en-US"/>
          </a:p>
        </p:txBody>
      </p:sp>
      <p:sp>
        <p:nvSpPr>
          <p:cNvPr id="7" name="Text Placeholder 6"/>
          <p:cNvSpPr>
            <a:spLocks noGrp="1"/>
          </p:cNvSpPr>
          <p:nvPr>
            <p:ph type="body" sz="quarter" idx="13"/>
          </p:nvPr>
        </p:nvSpPr>
        <p:spPr>
          <a:xfrm>
            <a:off x="4835550" y="1397001"/>
            <a:ext cx="6467451" cy="4538579"/>
          </a:xfrm>
          <a:prstGeom prst="rect">
            <a:avLst/>
          </a:prstGeom>
        </p:spPr>
        <p:txBody>
          <a:bodyPr>
            <a:normAutofit/>
          </a:bodyPr>
          <a:lstStyle>
            <a:lvl1pPr>
              <a:spcAft>
                <a:spcPts val="0"/>
              </a:spcAft>
              <a:defRPr sz="2000">
                <a:latin typeface="DM Sans" pitchFamily="2" charset="0"/>
              </a:defRPr>
            </a:lvl1pPr>
            <a:lvl2pPr>
              <a:spcAft>
                <a:spcPts val="0"/>
              </a:spcAft>
              <a:defRPr sz="2000">
                <a:latin typeface="DM Sans" pitchFamily="2" charset="0"/>
              </a:defRPr>
            </a:lvl2pPr>
            <a:lvl3pPr>
              <a:spcAft>
                <a:spcPts val="0"/>
              </a:spcAft>
              <a:defRPr sz="2000">
                <a:latin typeface="DM Sans" pitchFamily="2" charset="0"/>
              </a:defRPr>
            </a:lvl3pPr>
            <a:lvl4pPr>
              <a:spcAft>
                <a:spcPts val="0"/>
              </a:spcAft>
              <a:defRPr sz="2000">
                <a:latin typeface="DM Sans" pitchFamily="2" charset="0"/>
              </a:defRPr>
            </a:lvl4pPr>
            <a:lvl5pPr>
              <a:spcAft>
                <a:spcPts val="0"/>
              </a:spcAft>
              <a:defRPr sz="2000">
                <a:latin typeface="DM Sans"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a:extLst>
              <a:ext uri="{FF2B5EF4-FFF2-40B4-BE49-F238E27FC236}">
                <a16:creationId xmlns:a16="http://schemas.microsoft.com/office/drawing/2014/main" id="{8752C573-0C30-824A-9998-990960154B3C}"/>
              </a:ext>
            </a:extLst>
          </p:cNvPr>
          <p:cNvCxnSpPr>
            <a:cxnSpLocks/>
          </p:cNvCxnSpPr>
          <p:nvPr userDrawn="1"/>
        </p:nvCxnSpPr>
        <p:spPr>
          <a:xfrm>
            <a:off x="461343" y="1172909"/>
            <a:ext cx="6853857"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pic>
        <p:nvPicPr>
          <p:cNvPr id="4" name="Picture 3" descr="A white arrow pointing to the right&#10;&#10;Description automatically generated">
            <a:extLst>
              <a:ext uri="{FF2B5EF4-FFF2-40B4-BE49-F238E27FC236}">
                <a16:creationId xmlns:a16="http://schemas.microsoft.com/office/drawing/2014/main" id="{13BC39F3-3192-2B89-1FAF-B21C702762C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V="1">
            <a:off x="582458" y="583664"/>
            <a:ext cx="460722" cy="460109"/>
          </a:xfrm>
          <a:prstGeom prst="rect">
            <a:avLst/>
          </a:prstGeom>
        </p:spPr>
      </p:pic>
      <p:sp>
        <p:nvSpPr>
          <p:cNvPr id="15" name="Text Placeholder 14">
            <a:extLst>
              <a:ext uri="{FF2B5EF4-FFF2-40B4-BE49-F238E27FC236}">
                <a16:creationId xmlns:a16="http://schemas.microsoft.com/office/drawing/2014/main" id="{CF420485-4FBE-0FBD-2F2F-2B920B79D358}"/>
              </a:ext>
            </a:extLst>
          </p:cNvPr>
          <p:cNvSpPr>
            <a:spLocks noGrp="1"/>
          </p:cNvSpPr>
          <p:nvPr>
            <p:ph type="body" sz="quarter" idx="14"/>
          </p:nvPr>
        </p:nvSpPr>
        <p:spPr>
          <a:xfrm>
            <a:off x="1117167" y="111125"/>
            <a:ext cx="3703637" cy="377825"/>
          </a:xfrm>
        </p:spPr>
        <p:txBody>
          <a:bodyPr>
            <a:normAutofit/>
          </a:bodyPr>
          <a:lstStyle>
            <a:lvl1pPr marL="0" indent="0">
              <a:buNone/>
              <a:defRPr sz="1800">
                <a:latin typeface="DM Sans" pitchFamily="2" charset="0"/>
              </a:defRPr>
            </a:lvl1pPr>
          </a:lstStyle>
          <a:p>
            <a:pPr lvl="0"/>
            <a:r>
              <a:rPr lang="en-US"/>
              <a:t>Click to edit Master</a:t>
            </a:r>
          </a:p>
        </p:txBody>
      </p:sp>
    </p:spTree>
    <p:extLst>
      <p:ext uri="{BB962C8B-B14F-4D97-AF65-F5344CB8AC3E}">
        <p14:creationId xmlns:p14="http://schemas.microsoft.com/office/powerpoint/2010/main" val="4006494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Title and Bullets Alt">
    <p:spTree>
      <p:nvGrpSpPr>
        <p:cNvPr id="1" name=""/>
        <p:cNvGrpSpPr/>
        <p:nvPr/>
      </p:nvGrpSpPr>
      <p:grpSpPr>
        <a:xfrm>
          <a:off x="0" y="0"/>
          <a:ext cx="0" cy="0"/>
          <a:chOff x="0" y="0"/>
          <a:chExt cx="0" cy="0"/>
        </a:xfrm>
      </p:grpSpPr>
      <p:sp>
        <p:nvSpPr>
          <p:cNvPr id="2" name="Title 1"/>
          <p:cNvSpPr>
            <a:spLocks noGrp="1"/>
          </p:cNvSpPr>
          <p:nvPr>
            <p:ph type="title"/>
          </p:nvPr>
        </p:nvSpPr>
        <p:spPr>
          <a:xfrm>
            <a:off x="1056964" y="530198"/>
            <a:ext cx="6756273" cy="644678"/>
          </a:xfrm>
        </p:spPr>
        <p:txBody>
          <a:bodyPr anchor="ctr"/>
          <a:lstStyle>
            <a:lvl1pPr>
              <a:defRPr sz="2500" b="1" i="0">
                <a:latin typeface="DM Sans" pitchFamily="2" charset="0"/>
              </a:defRPr>
            </a:lvl1pPr>
          </a:lstStyle>
          <a:p>
            <a:r>
              <a:rPr lang="en-US"/>
              <a:t>Click to edit Master title style</a:t>
            </a:r>
          </a:p>
        </p:txBody>
      </p:sp>
      <p:sp>
        <p:nvSpPr>
          <p:cNvPr id="5" name="Slide Number Placeholder 4"/>
          <p:cNvSpPr>
            <a:spLocks noGrp="1"/>
          </p:cNvSpPr>
          <p:nvPr>
            <p:ph type="sldNum" sz="quarter" idx="12"/>
          </p:nvPr>
        </p:nvSpPr>
        <p:spPr>
          <a:xfrm>
            <a:off x="9526815" y="6355292"/>
            <a:ext cx="2411186" cy="365125"/>
          </a:xfrm>
        </p:spPr>
        <p:txBody>
          <a:bodyPr/>
          <a:lstStyle>
            <a:lvl1pPr>
              <a:defRPr>
                <a:latin typeface="DM Sans" pitchFamily="2" charset="0"/>
              </a:defRPr>
            </a:lvl1pPr>
          </a:lstStyle>
          <a:p>
            <a:fld id="{F384092C-9B9C-9748-AC6A-F06C9D03AD52}" type="slidenum">
              <a:rPr lang="en-US" smtClean="0"/>
              <a:pPr/>
              <a:t>‹#›</a:t>
            </a:fld>
            <a:endParaRPr lang="en-US"/>
          </a:p>
        </p:txBody>
      </p:sp>
      <p:sp>
        <p:nvSpPr>
          <p:cNvPr id="7" name="Text Placeholder 6"/>
          <p:cNvSpPr>
            <a:spLocks noGrp="1"/>
          </p:cNvSpPr>
          <p:nvPr>
            <p:ph type="body" sz="quarter" idx="13"/>
          </p:nvPr>
        </p:nvSpPr>
        <p:spPr>
          <a:xfrm>
            <a:off x="4835550" y="1397001"/>
            <a:ext cx="6467451" cy="4538579"/>
          </a:xfrm>
          <a:prstGeom prst="rect">
            <a:avLst/>
          </a:prstGeom>
        </p:spPr>
        <p:txBody>
          <a:bodyPr>
            <a:normAutofit/>
          </a:bodyPr>
          <a:lstStyle>
            <a:lvl1pPr>
              <a:spcAft>
                <a:spcPts val="0"/>
              </a:spcAft>
              <a:defRPr sz="2000">
                <a:latin typeface="DM Sans" pitchFamily="2" charset="0"/>
              </a:defRPr>
            </a:lvl1pPr>
            <a:lvl2pPr>
              <a:spcAft>
                <a:spcPts val="0"/>
              </a:spcAft>
              <a:defRPr sz="2000">
                <a:latin typeface="DM Sans" pitchFamily="2" charset="0"/>
              </a:defRPr>
            </a:lvl2pPr>
            <a:lvl3pPr>
              <a:spcAft>
                <a:spcPts val="0"/>
              </a:spcAft>
              <a:defRPr sz="2000">
                <a:latin typeface="DM Sans" pitchFamily="2" charset="0"/>
              </a:defRPr>
            </a:lvl3pPr>
            <a:lvl4pPr>
              <a:spcAft>
                <a:spcPts val="0"/>
              </a:spcAft>
              <a:defRPr sz="2000">
                <a:latin typeface="DM Sans" pitchFamily="2" charset="0"/>
              </a:defRPr>
            </a:lvl4pPr>
            <a:lvl5pPr>
              <a:spcAft>
                <a:spcPts val="0"/>
              </a:spcAft>
              <a:defRPr sz="2000">
                <a:latin typeface="DM Sans"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a:extLst>
              <a:ext uri="{FF2B5EF4-FFF2-40B4-BE49-F238E27FC236}">
                <a16:creationId xmlns:a16="http://schemas.microsoft.com/office/drawing/2014/main" id="{8752C573-0C30-824A-9998-990960154B3C}"/>
              </a:ext>
            </a:extLst>
          </p:cNvPr>
          <p:cNvCxnSpPr>
            <a:cxnSpLocks/>
          </p:cNvCxnSpPr>
          <p:nvPr userDrawn="1"/>
        </p:nvCxnSpPr>
        <p:spPr>
          <a:xfrm>
            <a:off x="492079" y="1165224"/>
            <a:ext cx="7783625"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pic>
        <p:nvPicPr>
          <p:cNvPr id="4" name="Picture 3" descr="A white arrow pointing to the right&#10;&#10;Description automatically generated">
            <a:extLst>
              <a:ext uri="{FF2B5EF4-FFF2-40B4-BE49-F238E27FC236}">
                <a16:creationId xmlns:a16="http://schemas.microsoft.com/office/drawing/2014/main" id="{13BC39F3-3192-2B89-1FAF-B21C702762C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V="1">
            <a:off x="559406" y="599032"/>
            <a:ext cx="460722" cy="460109"/>
          </a:xfrm>
          <a:prstGeom prst="rect">
            <a:avLst/>
          </a:prstGeom>
        </p:spPr>
      </p:pic>
      <p:sp>
        <p:nvSpPr>
          <p:cNvPr id="8" name="Text Placeholder 7">
            <a:extLst>
              <a:ext uri="{FF2B5EF4-FFF2-40B4-BE49-F238E27FC236}">
                <a16:creationId xmlns:a16="http://schemas.microsoft.com/office/drawing/2014/main" id="{9F81ECA8-A1B8-C76F-9D77-62B739E29598}"/>
              </a:ext>
            </a:extLst>
          </p:cNvPr>
          <p:cNvSpPr>
            <a:spLocks noGrp="1"/>
          </p:cNvSpPr>
          <p:nvPr>
            <p:ph type="body" sz="quarter" idx="14"/>
          </p:nvPr>
        </p:nvSpPr>
        <p:spPr>
          <a:xfrm>
            <a:off x="1071563" y="111125"/>
            <a:ext cx="4027487" cy="406400"/>
          </a:xfrm>
        </p:spPr>
        <p:txBody>
          <a:bodyPr>
            <a:normAutofit/>
          </a:bodyPr>
          <a:lstStyle>
            <a:lvl1pPr marL="0" indent="0">
              <a:buNone/>
              <a:defRPr sz="1800">
                <a:latin typeface="DM Sans" pitchFamily="2" charset="0"/>
              </a:defRPr>
            </a:lvl1pPr>
          </a:lstStyle>
          <a:p>
            <a:pPr lvl="0"/>
            <a:r>
              <a:rPr lang="en-US"/>
              <a:t>Click to edit Master text</a:t>
            </a:r>
          </a:p>
        </p:txBody>
      </p:sp>
    </p:spTree>
    <p:extLst>
      <p:ext uri="{BB962C8B-B14F-4D97-AF65-F5344CB8AC3E}">
        <p14:creationId xmlns:p14="http://schemas.microsoft.com/office/powerpoint/2010/main" val="2135191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Title and Bullets Alt">
    <p:spTree>
      <p:nvGrpSpPr>
        <p:cNvPr id="1" name=""/>
        <p:cNvGrpSpPr/>
        <p:nvPr/>
      </p:nvGrpSpPr>
      <p:grpSpPr>
        <a:xfrm>
          <a:off x="0" y="0"/>
          <a:ext cx="0" cy="0"/>
          <a:chOff x="0" y="0"/>
          <a:chExt cx="0" cy="0"/>
        </a:xfrm>
      </p:grpSpPr>
      <p:sp>
        <p:nvSpPr>
          <p:cNvPr id="2" name="Title 1"/>
          <p:cNvSpPr>
            <a:spLocks noGrp="1"/>
          </p:cNvSpPr>
          <p:nvPr>
            <p:ph type="title"/>
          </p:nvPr>
        </p:nvSpPr>
        <p:spPr>
          <a:xfrm>
            <a:off x="1056964" y="316095"/>
            <a:ext cx="6756273" cy="644678"/>
          </a:xfrm>
        </p:spPr>
        <p:txBody>
          <a:bodyPr anchor="ctr"/>
          <a:lstStyle>
            <a:lvl1pPr>
              <a:defRPr sz="2500" b="1" i="0">
                <a:latin typeface="DM Sans" pitchFamily="2" charset="0"/>
              </a:defRPr>
            </a:lvl1pPr>
          </a:lstStyle>
          <a:p>
            <a:r>
              <a:rPr lang="en-US"/>
              <a:t>Click to edit Master title style</a:t>
            </a:r>
          </a:p>
        </p:txBody>
      </p:sp>
      <p:sp>
        <p:nvSpPr>
          <p:cNvPr id="5" name="Slide Number Placeholder 4"/>
          <p:cNvSpPr>
            <a:spLocks noGrp="1"/>
          </p:cNvSpPr>
          <p:nvPr>
            <p:ph type="sldNum" sz="quarter" idx="12"/>
          </p:nvPr>
        </p:nvSpPr>
        <p:spPr>
          <a:xfrm>
            <a:off x="9526815" y="6355292"/>
            <a:ext cx="2411186" cy="365125"/>
          </a:xfrm>
        </p:spPr>
        <p:txBody>
          <a:bodyPr/>
          <a:lstStyle>
            <a:lvl1pPr>
              <a:defRPr>
                <a:latin typeface="DM Sans" pitchFamily="2" charset="0"/>
              </a:defRPr>
            </a:lvl1pPr>
          </a:lstStyle>
          <a:p>
            <a:fld id="{F384092C-9B9C-9748-AC6A-F06C9D03AD52}" type="slidenum">
              <a:rPr lang="en-US" smtClean="0"/>
              <a:pPr/>
              <a:t>‹#›</a:t>
            </a:fld>
            <a:endParaRPr lang="en-US"/>
          </a:p>
        </p:txBody>
      </p:sp>
      <p:sp>
        <p:nvSpPr>
          <p:cNvPr id="7" name="Text Placeholder 6"/>
          <p:cNvSpPr>
            <a:spLocks noGrp="1"/>
          </p:cNvSpPr>
          <p:nvPr>
            <p:ph type="body" sz="quarter" idx="13"/>
          </p:nvPr>
        </p:nvSpPr>
        <p:spPr>
          <a:xfrm>
            <a:off x="4422596" y="1323259"/>
            <a:ext cx="3770134" cy="5402006"/>
          </a:xfrm>
          <a:prstGeom prst="rect">
            <a:avLst/>
          </a:prstGeom>
        </p:spPr>
        <p:txBody>
          <a:bodyPr>
            <a:normAutofit/>
          </a:bodyPr>
          <a:lstStyle>
            <a:lvl1pPr>
              <a:spcAft>
                <a:spcPts val="0"/>
              </a:spcAft>
              <a:defRPr sz="2000">
                <a:latin typeface="DM Sans" pitchFamily="2" charset="0"/>
              </a:defRPr>
            </a:lvl1pPr>
            <a:lvl2pPr>
              <a:spcAft>
                <a:spcPts val="0"/>
              </a:spcAft>
              <a:defRPr sz="2000">
                <a:latin typeface="DM Sans" pitchFamily="2" charset="0"/>
              </a:defRPr>
            </a:lvl2pPr>
            <a:lvl3pPr>
              <a:spcAft>
                <a:spcPts val="0"/>
              </a:spcAft>
              <a:defRPr sz="2000">
                <a:latin typeface="DM Sans" pitchFamily="2" charset="0"/>
              </a:defRPr>
            </a:lvl3pPr>
            <a:lvl4pPr>
              <a:spcAft>
                <a:spcPts val="0"/>
              </a:spcAft>
              <a:defRPr sz="2000">
                <a:latin typeface="DM Sans" pitchFamily="2" charset="0"/>
              </a:defRPr>
            </a:lvl4pPr>
            <a:lvl5pPr>
              <a:spcAft>
                <a:spcPts val="0"/>
              </a:spcAft>
              <a:defRPr sz="2000">
                <a:latin typeface="DM Sans"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a:extLst>
              <a:ext uri="{FF2B5EF4-FFF2-40B4-BE49-F238E27FC236}">
                <a16:creationId xmlns:a16="http://schemas.microsoft.com/office/drawing/2014/main" id="{8752C573-0C30-824A-9998-990960154B3C}"/>
              </a:ext>
            </a:extLst>
          </p:cNvPr>
          <p:cNvCxnSpPr>
            <a:cxnSpLocks/>
          </p:cNvCxnSpPr>
          <p:nvPr userDrawn="1"/>
        </p:nvCxnSpPr>
        <p:spPr>
          <a:xfrm>
            <a:off x="474238" y="977884"/>
            <a:ext cx="11188644"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Picture 3" descr="A white arrow pointing to the right&#10;&#10;Description automatically generated">
            <a:extLst>
              <a:ext uri="{FF2B5EF4-FFF2-40B4-BE49-F238E27FC236}">
                <a16:creationId xmlns:a16="http://schemas.microsoft.com/office/drawing/2014/main" id="{13BC39F3-3192-2B89-1FAF-B21C702762C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V="1">
            <a:off x="581708" y="384929"/>
            <a:ext cx="460722" cy="460109"/>
          </a:xfrm>
          <a:prstGeom prst="rect">
            <a:avLst/>
          </a:prstGeom>
        </p:spPr>
      </p:pic>
      <p:sp>
        <p:nvSpPr>
          <p:cNvPr id="8" name="Text Placeholder 7">
            <a:extLst>
              <a:ext uri="{FF2B5EF4-FFF2-40B4-BE49-F238E27FC236}">
                <a16:creationId xmlns:a16="http://schemas.microsoft.com/office/drawing/2014/main" id="{9F81ECA8-A1B8-C76F-9D77-62B739E29598}"/>
              </a:ext>
            </a:extLst>
          </p:cNvPr>
          <p:cNvSpPr>
            <a:spLocks noGrp="1"/>
          </p:cNvSpPr>
          <p:nvPr>
            <p:ph type="body" sz="quarter" idx="14"/>
          </p:nvPr>
        </p:nvSpPr>
        <p:spPr>
          <a:xfrm>
            <a:off x="1058181" y="0"/>
            <a:ext cx="4027487" cy="307774"/>
          </a:xfrm>
        </p:spPr>
        <p:txBody>
          <a:bodyPr>
            <a:normAutofit/>
          </a:bodyPr>
          <a:lstStyle>
            <a:lvl1pPr marL="0" indent="0">
              <a:buNone/>
              <a:defRPr sz="1800">
                <a:latin typeface="DM Sans" pitchFamily="2" charset="0"/>
              </a:defRPr>
            </a:lvl1pPr>
          </a:lstStyle>
          <a:p>
            <a:pPr lvl="0"/>
            <a:r>
              <a:rPr lang="en-US"/>
              <a:t>Click to edit Master text</a:t>
            </a:r>
          </a:p>
        </p:txBody>
      </p:sp>
      <p:sp>
        <p:nvSpPr>
          <p:cNvPr id="6" name="Text Placeholder 6">
            <a:extLst>
              <a:ext uri="{FF2B5EF4-FFF2-40B4-BE49-F238E27FC236}">
                <a16:creationId xmlns:a16="http://schemas.microsoft.com/office/drawing/2014/main" id="{5C39EC1F-4649-0CFE-2E5C-7612318BE2CD}"/>
              </a:ext>
            </a:extLst>
          </p:cNvPr>
          <p:cNvSpPr>
            <a:spLocks noGrp="1"/>
          </p:cNvSpPr>
          <p:nvPr>
            <p:ph type="body" sz="quarter" idx="15"/>
          </p:nvPr>
        </p:nvSpPr>
        <p:spPr>
          <a:xfrm>
            <a:off x="452821" y="1335549"/>
            <a:ext cx="3750469" cy="5411838"/>
          </a:xfrm>
          <a:prstGeom prst="rect">
            <a:avLst/>
          </a:prstGeom>
        </p:spPr>
        <p:txBody>
          <a:bodyPr>
            <a:normAutofit/>
          </a:bodyPr>
          <a:lstStyle>
            <a:lvl1pPr>
              <a:spcAft>
                <a:spcPts val="0"/>
              </a:spcAft>
              <a:defRPr sz="2000">
                <a:latin typeface="DM Sans" pitchFamily="2" charset="0"/>
              </a:defRPr>
            </a:lvl1pPr>
            <a:lvl2pPr>
              <a:spcAft>
                <a:spcPts val="0"/>
              </a:spcAft>
              <a:defRPr sz="2000">
                <a:latin typeface="DM Sans" pitchFamily="2" charset="0"/>
              </a:defRPr>
            </a:lvl2pPr>
            <a:lvl3pPr>
              <a:spcAft>
                <a:spcPts val="0"/>
              </a:spcAft>
              <a:defRPr sz="2000">
                <a:latin typeface="DM Sans" pitchFamily="2" charset="0"/>
              </a:defRPr>
            </a:lvl3pPr>
            <a:lvl4pPr>
              <a:spcAft>
                <a:spcPts val="0"/>
              </a:spcAft>
              <a:defRPr sz="2000">
                <a:latin typeface="DM Sans" pitchFamily="2" charset="0"/>
              </a:defRPr>
            </a:lvl4pPr>
            <a:lvl5pPr>
              <a:spcAft>
                <a:spcPts val="0"/>
              </a:spcAft>
              <a:defRPr sz="2000">
                <a:latin typeface="DM Sans"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83520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Title and Bullets Alt">
    <p:spTree>
      <p:nvGrpSpPr>
        <p:cNvPr id="1" name=""/>
        <p:cNvGrpSpPr/>
        <p:nvPr/>
      </p:nvGrpSpPr>
      <p:grpSpPr>
        <a:xfrm>
          <a:off x="0" y="0"/>
          <a:ext cx="0" cy="0"/>
          <a:chOff x="0" y="0"/>
          <a:chExt cx="0" cy="0"/>
        </a:xfrm>
      </p:grpSpPr>
      <p:sp>
        <p:nvSpPr>
          <p:cNvPr id="2" name="Title 1"/>
          <p:cNvSpPr>
            <a:spLocks noGrp="1"/>
          </p:cNvSpPr>
          <p:nvPr>
            <p:ph type="title"/>
          </p:nvPr>
        </p:nvSpPr>
        <p:spPr>
          <a:xfrm>
            <a:off x="6158382" y="583987"/>
            <a:ext cx="6165244" cy="612088"/>
          </a:xfrm>
        </p:spPr>
        <p:txBody>
          <a:bodyPr anchor="ctr"/>
          <a:lstStyle>
            <a:lvl1pPr>
              <a:defRPr sz="2500" b="1" i="0">
                <a:latin typeface="DM Sans" pitchFamily="2" charset="0"/>
              </a:defRPr>
            </a:lvl1pPr>
          </a:lstStyle>
          <a:p>
            <a:r>
              <a:rPr lang="en-US"/>
              <a:t>Click to edit Master title style</a:t>
            </a:r>
          </a:p>
        </p:txBody>
      </p:sp>
      <p:sp>
        <p:nvSpPr>
          <p:cNvPr id="5" name="Slide Number Placeholder 4"/>
          <p:cNvSpPr>
            <a:spLocks noGrp="1"/>
          </p:cNvSpPr>
          <p:nvPr>
            <p:ph type="sldNum" sz="quarter" idx="12"/>
          </p:nvPr>
        </p:nvSpPr>
        <p:spPr>
          <a:xfrm>
            <a:off x="9526815" y="6355292"/>
            <a:ext cx="2411186" cy="365125"/>
          </a:xfrm>
        </p:spPr>
        <p:txBody>
          <a:bodyPr/>
          <a:lstStyle>
            <a:lvl1pPr>
              <a:defRPr>
                <a:latin typeface="DM Sans" pitchFamily="2" charset="0"/>
              </a:defRPr>
            </a:lvl1pPr>
          </a:lstStyle>
          <a:p>
            <a:fld id="{F384092C-9B9C-9748-AC6A-F06C9D03AD52}" type="slidenum">
              <a:rPr lang="en-US" smtClean="0"/>
              <a:pPr/>
              <a:t>‹#›</a:t>
            </a:fld>
            <a:endParaRPr lang="en-US"/>
          </a:p>
        </p:txBody>
      </p:sp>
      <p:sp>
        <p:nvSpPr>
          <p:cNvPr id="7" name="Text Placeholder 6"/>
          <p:cNvSpPr>
            <a:spLocks noGrp="1"/>
          </p:cNvSpPr>
          <p:nvPr>
            <p:ph type="body" sz="quarter" idx="13"/>
          </p:nvPr>
        </p:nvSpPr>
        <p:spPr>
          <a:xfrm>
            <a:off x="4835550" y="1397001"/>
            <a:ext cx="6467451" cy="4538579"/>
          </a:xfrm>
          <a:prstGeom prst="rect">
            <a:avLst/>
          </a:prstGeom>
        </p:spPr>
        <p:txBody>
          <a:bodyPr>
            <a:normAutofit/>
          </a:bodyPr>
          <a:lstStyle>
            <a:lvl1pPr>
              <a:spcAft>
                <a:spcPts val="0"/>
              </a:spcAft>
              <a:defRPr sz="2000">
                <a:latin typeface="DM Sans" pitchFamily="2" charset="0"/>
              </a:defRPr>
            </a:lvl1pPr>
            <a:lvl2pPr>
              <a:spcAft>
                <a:spcPts val="0"/>
              </a:spcAft>
              <a:defRPr sz="2000">
                <a:latin typeface="DM Sans" pitchFamily="2" charset="0"/>
              </a:defRPr>
            </a:lvl2pPr>
            <a:lvl3pPr>
              <a:spcAft>
                <a:spcPts val="0"/>
              </a:spcAft>
              <a:defRPr sz="2000">
                <a:latin typeface="DM Sans" pitchFamily="2" charset="0"/>
              </a:defRPr>
            </a:lvl3pPr>
            <a:lvl4pPr>
              <a:spcAft>
                <a:spcPts val="0"/>
              </a:spcAft>
              <a:defRPr sz="2000">
                <a:latin typeface="DM Sans" pitchFamily="2" charset="0"/>
              </a:defRPr>
            </a:lvl4pPr>
            <a:lvl5pPr>
              <a:spcAft>
                <a:spcPts val="0"/>
              </a:spcAft>
              <a:defRPr sz="2000">
                <a:latin typeface="DM Sans"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a:extLst>
              <a:ext uri="{FF2B5EF4-FFF2-40B4-BE49-F238E27FC236}">
                <a16:creationId xmlns:a16="http://schemas.microsoft.com/office/drawing/2014/main" id="{8752C573-0C30-824A-9998-990960154B3C}"/>
              </a:ext>
            </a:extLst>
          </p:cNvPr>
          <p:cNvCxnSpPr>
            <a:cxnSpLocks/>
          </p:cNvCxnSpPr>
          <p:nvPr userDrawn="1"/>
        </p:nvCxnSpPr>
        <p:spPr>
          <a:xfrm>
            <a:off x="5665355" y="1219797"/>
            <a:ext cx="5666958"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pic>
        <p:nvPicPr>
          <p:cNvPr id="4" name="Picture 3" descr="A white arrow pointing to the right&#10;&#10;Description automatically generated">
            <a:extLst>
              <a:ext uri="{FF2B5EF4-FFF2-40B4-BE49-F238E27FC236}">
                <a16:creationId xmlns:a16="http://schemas.microsoft.com/office/drawing/2014/main" id="{13BC39F3-3192-2B89-1FAF-B21C702762C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V="1">
            <a:off x="5671494" y="635887"/>
            <a:ext cx="460722" cy="460109"/>
          </a:xfrm>
          <a:prstGeom prst="rect">
            <a:avLst/>
          </a:prstGeom>
        </p:spPr>
      </p:pic>
      <p:sp>
        <p:nvSpPr>
          <p:cNvPr id="10" name="Text Placeholder 9">
            <a:extLst>
              <a:ext uri="{FF2B5EF4-FFF2-40B4-BE49-F238E27FC236}">
                <a16:creationId xmlns:a16="http://schemas.microsoft.com/office/drawing/2014/main" id="{25E69FFE-661B-9445-D209-B0AA092CA205}"/>
              </a:ext>
            </a:extLst>
          </p:cNvPr>
          <p:cNvSpPr>
            <a:spLocks noGrp="1"/>
          </p:cNvSpPr>
          <p:nvPr>
            <p:ph type="body" sz="quarter" idx="14"/>
          </p:nvPr>
        </p:nvSpPr>
        <p:spPr>
          <a:xfrm>
            <a:off x="6155471" y="161365"/>
            <a:ext cx="3825875" cy="399569"/>
          </a:xfrm>
        </p:spPr>
        <p:txBody>
          <a:bodyPr>
            <a:normAutofit/>
          </a:bodyPr>
          <a:lstStyle>
            <a:lvl1pPr marL="0" indent="0">
              <a:buNone/>
              <a:defRPr sz="1800">
                <a:latin typeface="DM Sans"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a:t>
            </a:r>
          </a:p>
        </p:txBody>
      </p:sp>
    </p:spTree>
    <p:extLst>
      <p:ext uri="{BB962C8B-B14F-4D97-AF65-F5344CB8AC3E}">
        <p14:creationId xmlns:p14="http://schemas.microsoft.com/office/powerpoint/2010/main" val="2903918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Title and Bullets Alt">
    <p:spTree>
      <p:nvGrpSpPr>
        <p:cNvPr id="1" name=""/>
        <p:cNvGrpSpPr/>
        <p:nvPr/>
      </p:nvGrpSpPr>
      <p:grpSpPr>
        <a:xfrm>
          <a:off x="0" y="0"/>
          <a:ext cx="0" cy="0"/>
          <a:chOff x="0" y="0"/>
          <a:chExt cx="0" cy="0"/>
        </a:xfrm>
      </p:grpSpPr>
      <p:sp>
        <p:nvSpPr>
          <p:cNvPr id="2" name="Title 1"/>
          <p:cNvSpPr>
            <a:spLocks noGrp="1"/>
          </p:cNvSpPr>
          <p:nvPr>
            <p:ph type="title"/>
          </p:nvPr>
        </p:nvSpPr>
        <p:spPr>
          <a:xfrm>
            <a:off x="5190193" y="607039"/>
            <a:ext cx="6165244" cy="612088"/>
          </a:xfrm>
        </p:spPr>
        <p:txBody>
          <a:bodyPr anchor="ctr"/>
          <a:lstStyle>
            <a:lvl1pPr>
              <a:defRPr sz="2500" b="1" i="0">
                <a:latin typeface="DM Sans" pitchFamily="2" charset="0"/>
              </a:defRPr>
            </a:lvl1pPr>
          </a:lstStyle>
          <a:p>
            <a:r>
              <a:rPr lang="en-US"/>
              <a:t>Click to edit Master title style</a:t>
            </a:r>
          </a:p>
        </p:txBody>
      </p:sp>
      <p:sp>
        <p:nvSpPr>
          <p:cNvPr id="5" name="Slide Number Placeholder 4"/>
          <p:cNvSpPr>
            <a:spLocks noGrp="1"/>
          </p:cNvSpPr>
          <p:nvPr>
            <p:ph type="sldNum" sz="quarter" idx="12"/>
          </p:nvPr>
        </p:nvSpPr>
        <p:spPr>
          <a:xfrm>
            <a:off x="9526815" y="6355292"/>
            <a:ext cx="2411186" cy="365125"/>
          </a:xfrm>
        </p:spPr>
        <p:txBody>
          <a:bodyPr/>
          <a:lstStyle>
            <a:lvl1pPr>
              <a:defRPr>
                <a:latin typeface="DM Sans" pitchFamily="2" charset="0"/>
              </a:defRPr>
            </a:lvl1pPr>
          </a:lstStyle>
          <a:p>
            <a:fld id="{F384092C-9B9C-9748-AC6A-F06C9D03AD52}" type="slidenum">
              <a:rPr lang="en-US" smtClean="0"/>
              <a:pPr/>
              <a:t>‹#›</a:t>
            </a:fld>
            <a:endParaRPr lang="en-US"/>
          </a:p>
        </p:txBody>
      </p:sp>
      <p:sp>
        <p:nvSpPr>
          <p:cNvPr id="7" name="Text Placeholder 6"/>
          <p:cNvSpPr>
            <a:spLocks noGrp="1"/>
          </p:cNvSpPr>
          <p:nvPr>
            <p:ph type="body" sz="quarter" idx="13"/>
          </p:nvPr>
        </p:nvSpPr>
        <p:spPr>
          <a:xfrm>
            <a:off x="4835550" y="1397001"/>
            <a:ext cx="6467451" cy="4538579"/>
          </a:xfrm>
          <a:prstGeom prst="rect">
            <a:avLst/>
          </a:prstGeom>
        </p:spPr>
        <p:txBody>
          <a:bodyPr>
            <a:normAutofit/>
          </a:bodyPr>
          <a:lstStyle>
            <a:lvl1pPr>
              <a:spcAft>
                <a:spcPts val="0"/>
              </a:spcAft>
              <a:defRPr sz="2000">
                <a:latin typeface="DM Sans" pitchFamily="2" charset="0"/>
              </a:defRPr>
            </a:lvl1pPr>
            <a:lvl2pPr>
              <a:spcAft>
                <a:spcPts val="0"/>
              </a:spcAft>
              <a:defRPr sz="2000">
                <a:latin typeface="DM Sans" pitchFamily="2" charset="0"/>
              </a:defRPr>
            </a:lvl2pPr>
            <a:lvl3pPr>
              <a:spcAft>
                <a:spcPts val="0"/>
              </a:spcAft>
              <a:defRPr sz="2000">
                <a:latin typeface="DM Sans" pitchFamily="2" charset="0"/>
              </a:defRPr>
            </a:lvl3pPr>
            <a:lvl4pPr>
              <a:spcAft>
                <a:spcPts val="0"/>
              </a:spcAft>
              <a:defRPr sz="2000">
                <a:latin typeface="DM Sans" pitchFamily="2" charset="0"/>
              </a:defRPr>
            </a:lvl4pPr>
            <a:lvl5pPr>
              <a:spcAft>
                <a:spcPts val="0"/>
              </a:spcAft>
              <a:defRPr sz="2000">
                <a:latin typeface="DM Sans"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a:extLst>
              <a:ext uri="{FF2B5EF4-FFF2-40B4-BE49-F238E27FC236}">
                <a16:creationId xmlns:a16="http://schemas.microsoft.com/office/drawing/2014/main" id="{8752C573-0C30-824A-9998-990960154B3C}"/>
              </a:ext>
            </a:extLst>
          </p:cNvPr>
          <p:cNvCxnSpPr>
            <a:cxnSpLocks/>
          </p:cNvCxnSpPr>
          <p:nvPr userDrawn="1"/>
        </p:nvCxnSpPr>
        <p:spPr>
          <a:xfrm>
            <a:off x="4618104" y="1219797"/>
            <a:ext cx="7107731"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pic>
        <p:nvPicPr>
          <p:cNvPr id="4" name="Picture 3" descr="A white arrow pointing to the right&#10;&#10;Description automatically generated">
            <a:extLst>
              <a:ext uri="{FF2B5EF4-FFF2-40B4-BE49-F238E27FC236}">
                <a16:creationId xmlns:a16="http://schemas.microsoft.com/office/drawing/2014/main" id="{13BC39F3-3192-2B89-1FAF-B21C702762C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V="1">
            <a:off x="4726358" y="620519"/>
            <a:ext cx="460722" cy="460109"/>
          </a:xfrm>
          <a:prstGeom prst="rect">
            <a:avLst/>
          </a:prstGeom>
        </p:spPr>
      </p:pic>
      <p:sp>
        <p:nvSpPr>
          <p:cNvPr id="10" name="Text Placeholder 9">
            <a:extLst>
              <a:ext uri="{FF2B5EF4-FFF2-40B4-BE49-F238E27FC236}">
                <a16:creationId xmlns:a16="http://schemas.microsoft.com/office/drawing/2014/main" id="{25E69FFE-661B-9445-D209-B0AA092CA205}"/>
              </a:ext>
            </a:extLst>
          </p:cNvPr>
          <p:cNvSpPr>
            <a:spLocks noGrp="1"/>
          </p:cNvSpPr>
          <p:nvPr>
            <p:ph type="body" sz="quarter" idx="14"/>
          </p:nvPr>
        </p:nvSpPr>
        <p:spPr>
          <a:xfrm>
            <a:off x="5187282" y="184417"/>
            <a:ext cx="3825875" cy="399569"/>
          </a:xfrm>
        </p:spPr>
        <p:txBody>
          <a:bodyPr>
            <a:normAutofit/>
          </a:bodyPr>
          <a:lstStyle>
            <a:lvl1pPr marL="0" indent="0">
              <a:buNone/>
              <a:defRPr sz="1800">
                <a:latin typeface="DM Sans"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a:t>
            </a:r>
          </a:p>
        </p:txBody>
      </p:sp>
    </p:spTree>
    <p:extLst>
      <p:ext uri="{BB962C8B-B14F-4D97-AF65-F5344CB8AC3E}">
        <p14:creationId xmlns:p14="http://schemas.microsoft.com/office/powerpoint/2010/main" val="4090908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65B14-3291-A44D-CFED-ECD24392FD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440E7A2-C2BD-0395-D689-005563300B5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ED203C-4CDF-3BB5-09E0-AAD0E99F9C08}"/>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93B90823-01A8-EB9F-DAEB-FCEC151BC1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C41FCF-1C61-931D-84FF-B2A8994DEE86}"/>
              </a:ext>
            </a:extLst>
          </p:cNvPr>
          <p:cNvSpPr>
            <a:spLocks noGrp="1"/>
          </p:cNvSpPr>
          <p:nvPr>
            <p:ph type="sldNum" sz="quarter" idx="12"/>
          </p:nvPr>
        </p:nvSpPr>
        <p:spPr/>
        <p:txBody>
          <a:bodyPr/>
          <a:lstStyle/>
          <a:p>
            <a:fld id="{CF561157-2A6C-4FCF-8446-262E2CE63CE2}" type="slidenum">
              <a:rPr lang="en-US" smtClean="0"/>
              <a:t>‹#›</a:t>
            </a:fld>
            <a:endParaRPr lang="en-US"/>
          </a:p>
        </p:txBody>
      </p:sp>
    </p:spTree>
    <p:extLst>
      <p:ext uri="{BB962C8B-B14F-4D97-AF65-F5344CB8AC3E}">
        <p14:creationId xmlns:p14="http://schemas.microsoft.com/office/powerpoint/2010/main" val="18798822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Text + Photo Grid">
    <p:spTree>
      <p:nvGrpSpPr>
        <p:cNvPr id="1" name=""/>
        <p:cNvGrpSpPr/>
        <p:nvPr/>
      </p:nvGrpSpPr>
      <p:grpSpPr>
        <a:xfrm>
          <a:off x="0" y="0"/>
          <a:ext cx="0" cy="0"/>
          <a:chOff x="0" y="0"/>
          <a:chExt cx="0" cy="0"/>
        </a:xfrm>
      </p:grpSpPr>
      <p:sp>
        <p:nvSpPr>
          <p:cNvPr id="16" name="Picture Placeholder 9">
            <a:extLst>
              <a:ext uri="{FF2B5EF4-FFF2-40B4-BE49-F238E27FC236}">
                <a16:creationId xmlns:a16="http://schemas.microsoft.com/office/drawing/2014/main" id="{474C3DF8-FF0A-114D-AD46-3284F2AAC379}"/>
              </a:ext>
            </a:extLst>
          </p:cNvPr>
          <p:cNvSpPr>
            <a:spLocks noGrp="1"/>
          </p:cNvSpPr>
          <p:nvPr>
            <p:ph type="pic" sz="quarter" idx="19"/>
          </p:nvPr>
        </p:nvSpPr>
        <p:spPr>
          <a:xfrm>
            <a:off x="9144000" y="4338000"/>
            <a:ext cx="3048000" cy="2520000"/>
          </a:xfrm>
        </p:spPr>
        <p:txBody>
          <a:bodyPr/>
          <a:lstStyle/>
          <a:p>
            <a:r>
              <a:rPr lang="en-US"/>
              <a:t>Click icon to add picture</a:t>
            </a:r>
          </a:p>
        </p:txBody>
      </p:sp>
      <p:sp>
        <p:nvSpPr>
          <p:cNvPr id="18" name="Picture Placeholder 9">
            <a:extLst>
              <a:ext uri="{FF2B5EF4-FFF2-40B4-BE49-F238E27FC236}">
                <a16:creationId xmlns:a16="http://schemas.microsoft.com/office/drawing/2014/main" id="{D28DC93E-8359-2B4B-85F0-34E5B75632E2}"/>
              </a:ext>
            </a:extLst>
          </p:cNvPr>
          <p:cNvSpPr>
            <a:spLocks noGrp="1"/>
          </p:cNvSpPr>
          <p:nvPr>
            <p:ph type="pic" sz="quarter" idx="20"/>
          </p:nvPr>
        </p:nvSpPr>
        <p:spPr>
          <a:xfrm>
            <a:off x="6096000" y="4338000"/>
            <a:ext cx="2996436" cy="2520000"/>
          </a:xfrm>
        </p:spPr>
        <p:txBody>
          <a:bodyPr/>
          <a:lstStyle/>
          <a:p>
            <a:r>
              <a:rPr lang="en-US"/>
              <a:t>Click icon to add picture</a:t>
            </a:r>
          </a:p>
        </p:txBody>
      </p:sp>
      <p:sp>
        <p:nvSpPr>
          <p:cNvPr id="2" name="Title 1"/>
          <p:cNvSpPr>
            <a:spLocks noGrp="1"/>
          </p:cNvSpPr>
          <p:nvPr>
            <p:ph type="title"/>
          </p:nvPr>
        </p:nvSpPr>
        <p:spPr>
          <a:xfrm>
            <a:off x="444500" y="95250"/>
            <a:ext cx="10858500" cy="762000"/>
          </a:xfrm>
        </p:spPr>
        <p:txBody>
          <a:bodyPr anchor="ctr"/>
          <a:lstStyle>
            <a:lvl1pPr>
              <a:defRPr sz="2500" b="0">
                <a:latin typeface="+mj-lt"/>
              </a:defRPr>
            </a:lvl1pPr>
          </a:lstStyle>
          <a:p>
            <a:r>
              <a:rPr lang="en-US"/>
              <a:t>Click to edit Master title style</a:t>
            </a:r>
          </a:p>
        </p:txBody>
      </p:sp>
      <p:sp>
        <p:nvSpPr>
          <p:cNvPr id="5" name="Slide Number Placeholder 4"/>
          <p:cNvSpPr>
            <a:spLocks noGrp="1"/>
          </p:cNvSpPr>
          <p:nvPr>
            <p:ph type="sldNum" sz="quarter" idx="12"/>
          </p:nvPr>
        </p:nvSpPr>
        <p:spPr>
          <a:xfrm>
            <a:off x="9526815" y="6355292"/>
            <a:ext cx="2411186" cy="365125"/>
          </a:xfrm>
        </p:spPr>
        <p:txBody>
          <a:bodyPr/>
          <a:lstStyle>
            <a:lvl1pPr>
              <a:defRPr>
                <a:latin typeface="DM Sans" pitchFamily="2" charset="0"/>
              </a:defRPr>
            </a:lvl1pPr>
          </a:lstStyle>
          <a:p>
            <a:fld id="{F384092C-9B9C-9748-AC6A-F06C9D03AD52}" type="slidenum">
              <a:rPr lang="en-US" smtClean="0"/>
              <a:pPr/>
              <a:t>‹#›</a:t>
            </a:fld>
            <a:endParaRPr lang="en-US"/>
          </a:p>
        </p:txBody>
      </p:sp>
      <p:cxnSp>
        <p:nvCxnSpPr>
          <p:cNvPr id="9" name="Straight Connector 8">
            <a:extLst>
              <a:ext uri="{FF2B5EF4-FFF2-40B4-BE49-F238E27FC236}">
                <a16:creationId xmlns:a16="http://schemas.microsoft.com/office/drawing/2014/main" id="{8752C573-0C30-824A-9998-990960154B3C}"/>
              </a:ext>
            </a:extLst>
          </p:cNvPr>
          <p:cNvCxnSpPr>
            <a:cxnSpLocks/>
            <a:endCxn id="2" idx="2"/>
          </p:cNvCxnSpPr>
          <p:nvPr userDrawn="1"/>
        </p:nvCxnSpPr>
        <p:spPr>
          <a:xfrm>
            <a:off x="445975" y="857250"/>
            <a:ext cx="5427775"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sp>
        <p:nvSpPr>
          <p:cNvPr id="10" name="Picture Placeholder 9">
            <a:extLst>
              <a:ext uri="{FF2B5EF4-FFF2-40B4-BE49-F238E27FC236}">
                <a16:creationId xmlns:a16="http://schemas.microsoft.com/office/drawing/2014/main" id="{A4C48DF8-AF84-C642-B722-B48C8CF2B2DF}"/>
              </a:ext>
            </a:extLst>
          </p:cNvPr>
          <p:cNvSpPr>
            <a:spLocks noGrp="1"/>
          </p:cNvSpPr>
          <p:nvPr>
            <p:ph type="pic" sz="quarter" idx="14"/>
          </p:nvPr>
        </p:nvSpPr>
        <p:spPr>
          <a:xfrm>
            <a:off x="6096000" y="1"/>
            <a:ext cx="6096000" cy="1764632"/>
          </a:xfrm>
        </p:spPr>
        <p:txBody>
          <a:bodyPr/>
          <a:lstStyle/>
          <a:p>
            <a:r>
              <a:rPr lang="en-US"/>
              <a:t>Click icon to add picture</a:t>
            </a:r>
          </a:p>
        </p:txBody>
      </p:sp>
      <p:sp>
        <p:nvSpPr>
          <p:cNvPr id="11" name="Text Placeholder 6">
            <a:extLst>
              <a:ext uri="{FF2B5EF4-FFF2-40B4-BE49-F238E27FC236}">
                <a16:creationId xmlns:a16="http://schemas.microsoft.com/office/drawing/2014/main" id="{5274C334-D308-5346-B457-E27A7BCF9DB5}"/>
              </a:ext>
            </a:extLst>
          </p:cNvPr>
          <p:cNvSpPr>
            <a:spLocks noGrp="1"/>
          </p:cNvSpPr>
          <p:nvPr>
            <p:ph type="body" sz="quarter" idx="13"/>
          </p:nvPr>
        </p:nvSpPr>
        <p:spPr>
          <a:xfrm>
            <a:off x="603250" y="1397000"/>
            <a:ext cx="4309682" cy="3658833"/>
          </a:xfrm>
          <a:prstGeom prst="rect">
            <a:avLst/>
          </a:prstGeom>
        </p:spPr>
        <p:txBody>
          <a:bodyPr/>
          <a:lstStyle>
            <a:lvl1pPr marL="0" indent="0">
              <a:spcAft>
                <a:spcPts val="0"/>
              </a:spcAft>
              <a:buNone/>
              <a:defRPr/>
            </a:lvl1pPr>
            <a:lvl2pPr marL="190492" indent="0">
              <a:spcAft>
                <a:spcPts val="0"/>
              </a:spcAft>
              <a:buNone/>
              <a:defRPr/>
            </a:lvl2pPr>
            <a:lvl3pPr marL="380985" indent="0">
              <a:spcAft>
                <a:spcPts val="0"/>
              </a:spcAft>
              <a:buNone/>
              <a:defRPr/>
            </a:lvl3pPr>
            <a:lvl4pPr marL="571477" indent="0">
              <a:spcAft>
                <a:spcPts val="0"/>
              </a:spcAft>
              <a:buNone/>
              <a:defRPr/>
            </a:lvl4pPr>
            <a:lvl5pPr marL="761970" indent="0">
              <a:spcAft>
                <a:spcPts val="0"/>
              </a:spcAft>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Picture Placeholder 9">
            <a:extLst>
              <a:ext uri="{FF2B5EF4-FFF2-40B4-BE49-F238E27FC236}">
                <a16:creationId xmlns:a16="http://schemas.microsoft.com/office/drawing/2014/main" id="{AF9DD883-9E45-A84B-931B-28212C5F8DC5}"/>
              </a:ext>
            </a:extLst>
          </p:cNvPr>
          <p:cNvSpPr>
            <a:spLocks noGrp="1"/>
          </p:cNvSpPr>
          <p:nvPr>
            <p:ph type="pic" sz="quarter" idx="17"/>
          </p:nvPr>
        </p:nvSpPr>
        <p:spPr>
          <a:xfrm>
            <a:off x="9144000" y="1830703"/>
            <a:ext cx="3048000" cy="2465298"/>
          </a:xfrm>
        </p:spPr>
        <p:txBody>
          <a:bodyPr/>
          <a:lstStyle/>
          <a:p>
            <a:r>
              <a:rPr lang="en-US"/>
              <a:t>Click icon to add picture</a:t>
            </a:r>
          </a:p>
        </p:txBody>
      </p:sp>
      <p:sp>
        <p:nvSpPr>
          <p:cNvPr id="15" name="Picture Placeholder 9">
            <a:extLst>
              <a:ext uri="{FF2B5EF4-FFF2-40B4-BE49-F238E27FC236}">
                <a16:creationId xmlns:a16="http://schemas.microsoft.com/office/drawing/2014/main" id="{C629F609-7F7A-E04F-BC26-59D64553538F}"/>
              </a:ext>
            </a:extLst>
          </p:cNvPr>
          <p:cNvSpPr>
            <a:spLocks noGrp="1"/>
          </p:cNvSpPr>
          <p:nvPr>
            <p:ph type="pic" sz="quarter" idx="18"/>
          </p:nvPr>
        </p:nvSpPr>
        <p:spPr>
          <a:xfrm>
            <a:off x="6096000" y="1830703"/>
            <a:ext cx="2996436" cy="2465298"/>
          </a:xfrm>
        </p:spPr>
        <p:txBody>
          <a:bodyPr/>
          <a:lstStyle/>
          <a:p>
            <a:r>
              <a:rPr lang="en-US"/>
              <a:t>Click icon to add picture</a:t>
            </a:r>
          </a:p>
        </p:txBody>
      </p:sp>
    </p:spTree>
    <p:extLst>
      <p:ext uri="{BB962C8B-B14F-4D97-AF65-F5344CB8AC3E}">
        <p14:creationId xmlns:p14="http://schemas.microsoft.com/office/powerpoint/2010/main" val="1524729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Bullets Photo">
    <p:spTree>
      <p:nvGrpSpPr>
        <p:cNvPr id="1" name=""/>
        <p:cNvGrpSpPr/>
        <p:nvPr/>
      </p:nvGrpSpPr>
      <p:grpSpPr>
        <a:xfrm>
          <a:off x="0" y="0"/>
          <a:ext cx="0" cy="0"/>
          <a:chOff x="0" y="0"/>
          <a:chExt cx="0" cy="0"/>
        </a:xfrm>
      </p:grpSpPr>
      <p:sp>
        <p:nvSpPr>
          <p:cNvPr id="2" name="Title 1"/>
          <p:cNvSpPr>
            <a:spLocks noGrp="1"/>
          </p:cNvSpPr>
          <p:nvPr>
            <p:ph type="title"/>
          </p:nvPr>
        </p:nvSpPr>
        <p:spPr>
          <a:xfrm>
            <a:off x="1062017" y="553250"/>
            <a:ext cx="9918860" cy="637906"/>
          </a:xfrm>
        </p:spPr>
        <p:txBody>
          <a:bodyPr anchor="ctr"/>
          <a:lstStyle>
            <a:lvl1pPr>
              <a:defRPr sz="2500" b="1" i="0">
                <a:latin typeface="DM Sans" pitchFamily="2" charset="0"/>
              </a:defRPr>
            </a:lvl1pPr>
          </a:lstStyle>
          <a:p>
            <a:r>
              <a:rPr lang="en-US"/>
              <a:t>Click to edit Master title style</a:t>
            </a:r>
          </a:p>
        </p:txBody>
      </p:sp>
      <p:sp>
        <p:nvSpPr>
          <p:cNvPr id="5" name="Slide Number Placeholder 4"/>
          <p:cNvSpPr>
            <a:spLocks noGrp="1"/>
          </p:cNvSpPr>
          <p:nvPr>
            <p:ph type="sldNum" sz="quarter" idx="12"/>
          </p:nvPr>
        </p:nvSpPr>
        <p:spPr>
          <a:xfrm>
            <a:off x="9526815" y="6355292"/>
            <a:ext cx="2411186" cy="365125"/>
          </a:xfrm>
        </p:spPr>
        <p:txBody>
          <a:bodyPr/>
          <a:lstStyle>
            <a:lvl1pPr>
              <a:defRPr>
                <a:latin typeface="DM Sans" pitchFamily="2" charset="0"/>
              </a:defRPr>
            </a:lvl1pPr>
          </a:lstStyle>
          <a:p>
            <a:fld id="{F384092C-9B9C-9748-AC6A-F06C9D03AD52}" type="slidenum">
              <a:rPr lang="en-US" smtClean="0"/>
              <a:pPr/>
              <a:t>‹#›</a:t>
            </a:fld>
            <a:endParaRPr lang="en-US"/>
          </a:p>
        </p:txBody>
      </p:sp>
      <p:sp>
        <p:nvSpPr>
          <p:cNvPr id="7" name="Text Placeholder 6"/>
          <p:cNvSpPr>
            <a:spLocks noGrp="1"/>
          </p:cNvSpPr>
          <p:nvPr>
            <p:ph type="body" sz="quarter" idx="13"/>
          </p:nvPr>
        </p:nvSpPr>
        <p:spPr>
          <a:xfrm>
            <a:off x="603250" y="1397000"/>
            <a:ext cx="4627428" cy="4530991"/>
          </a:xfrm>
          <a:prstGeom prst="rect">
            <a:avLst/>
          </a:prstGeom>
        </p:spPr>
        <p:txBody>
          <a:bodyPr>
            <a:normAutofit/>
          </a:bodyPr>
          <a:lstStyle>
            <a:lvl1pPr>
              <a:spcAft>
                <a:spcPts val="0"/>
              </a:spcAft>
              <a:defRPr sz="2000">
                <a:latin typeface="DM Sans" pitchFamily="2" charset="0"/>
              </a:defRPr>
            </a:lvl1pPr>
            <a:lvl2pPr>
              <a:spcAft>
                <a:spcPts val="0"/>
              </a:spcAft>
              <a:defRPr sz="2000">
                <a:latin typeface="DM Sans" pitchFamily="2" charset="0"/>
              </a:defRPr>
            </a:lvl2pPr>
            <a:lvl3pPr>
              <a:spcAft>
                <a:spcPts val="0"/>
              </a:spcAft>
              <a:defRPr sz="2000">
                <a:latin typeface="DM Sans" pitchFamily="2" charset="0"/>
              </a:defRPr>
            </a:lvl3pPr>
            <a:lvl4pPr>
              <a:spcAft>
                <a:spcPts val="0"/>
              </a:spcAft>
              <a:defRPr sz="2000">
                <a:latin typeface="DM Sans" pitchFamily="2" charset="0"/>
              </a:defRPr>
            </a:lvl4pPr>
            <a:lvl5pPr>
              <a:spcAft>
                <a:spcPts val="0"/>
              </a:spcAft>
              <a:defRPr sz="2000">
                <a:latin typeface="DM Sans"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a:extLst>
              <a:ext uri="{FF2B5EF4-FFF2-40B4-BE49-F238E27FC236}">
                <a16:creationId xmlns:a16="http://schemas.microsoft.com/office/drawing/2014/main" id="{8752C573-0C30-824A-9998-990960154B3C}"/>
              </a:ext>
            </a:extLst>
          </p:cNvPr>
          <p:cNvCxnSpPr>
            <a:cxnSpLocks/>
          </p:cNvCxnSpPr>
          <p:nvPr userDrawn="1"/>
        </p:nvCxnSpPr>
        <p:spPr>
          <a:xfrm>
            <a:off x="453659" y="1198123"/>
            <a:ext cx="11231830"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sp>
        <p:nvSpPr>
          <p:cNvPr id="10" name="Picture Placeholder 9">
            <a:extLst>
              <a:ext uri="{FF2B5EF4-FFF2-40B4-BE49-F238E27FC236}">
                <a16:creationId xmlns:a16="http://schemas.microsoft.com/office/drawing/2014/main" id="{A4C48DF8-AF84-C642-B722-B48C8CF2B2DF}"/>
              </a:ext>
            </a:extLst>
          </p:cNvPr>
          <p:cNvSpPr>
            <a:spLocks noGrp="1"/>
          </p:cNvSpPr>
          <p:nvPr>
            <p:ph type="pic" sz="quarter" idx="14"/>
          </p:nvPr>
        </p:nvSpPr>
        <p:spPr>
          <a:xfrm>
            <a:off x="6096000" y="1397001"/>
            <a:ext cx="5207000" cy="4530989"/>
          </a:xfrm>
        </p:spPr>
        <p:txBody>
          <a:bodyPr/>
          <a:lstStyle>
            <a:lvl1pPr>
              <a:defRPr>
                <a:latin typeface="DM Sans" pitchFamily="2" charset="0"/>
              </a:defRPr>
            </a:lvl1pPr>
          </a:lstStyle>
          <a:p>
            <a:r>
              <a:rPr lang="en-US"/>
              <a:t>Click icon to add picture</a:t>
            </a:r>
          </a:p>
        </p:txBody>
      </p:sp>
      <p:pic>
        <p:nvPicPr>
          <p:cNvPr id="3" name="Picture 2" descr="A white arrow pointing to the right&#10;&#10;Description automatically generated">
            <a:extLst>
              <a:ext uri="{FF2B5EF4-FFF2-40B4-BE49-F238E27FC236}">
                <a16:creationId xmlns:a16="http://schemas.microsoft.com/office/drawing/2014/main" id="{2E58D515-5DBA-1723-4A3F-FDA82E9AA43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V="1">
            <a:off x="559406" y="606716"/>
            <a:ext cx="460722" cy="460109"/>
          </a:xfrm>
          <a:prstGeom prst="rect">
            <a:avLst/>
          </a:prstGeom>
        </p:spPr>
      </p:pic>
      <p:sp>
        <p:nvSpPr>
          <p:cNvPr id="11" name="Text Placeholder 10">
            <a:extLst>
              <a:ext uri="{FF2B5EF4-FFF2-40B4-BE49-F238E27FC236}">
                <a16:creationId xmlns:a16="http://schemas.microsoft.com/office/drawing/2014/main" id="{ADC66A6B-BA09-87AB-537A-B773C5340852}"/>
              </a:ext>
            </a:extLst>
          </p:cNvPr>
          <p:cNvSpPr>
            <a:spLocks noGrp="1"/>
          </p:cNvSpPr>
          <p:nvPr>
            <p:ph type="body" sz="quarter" idx="15"/>
          </p:nvPr>
        </p:nvSpPr>
        <p:spPr>
          <a:xfrm>
            <a:off x="1076325" y="99892"/>
            <a:ext cx="3579813" cy="422396"/>
          </a:xfrm>
        </p:spPr>
        <p:txBody>
          <a:bodyPr>
            <a:normAutofit/>
          </a:bodyPr>
          <a:lstStyle>
            <a:lvl1pPr marL="0" indent="0" algn="l">
              <a:buNone/>
              <a:defRPr sz="1800">
                <a:latin typeface="DM Sans" pitchFamily="2" charset="0"/>
              </a:defRPr>
            </a:lvl1pPr>
          </a:lstStyle>
          <a:p>
            <a:pPr lvl="0"/>
            <a:r>
              <a:rPr lang="en-US"/>
              <a:t>Click to edit Master</a:t>
            </a:r>
          </a:p>
        </p:txBody>
      </p:sp>
    </p:spTree>
    <p:extLst>
      <p:ext uri="{BB962C8B-B14F-4D97-AF65-F5344CB8AC3E}">
        <p14:creationId xmlns:p14="http://schemas.microsoft.com/office/powerpoint/2010/main" val="1169205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10" name="Text Placeholder 6">
            <a:extLst>
              <a:ext uri="{FF2B5EF4-FFF2-40B4-BE49-F238E27FC236}">
                <a16:creationId xmlns:a16="http://schemas.microsoft.com/office/drawing/2014/main" id="{96786308-410C-EB4B-ABFD-09F6970DB15B}"/>
              </a:ext>
            </a:extLst>
          </p:cNvPr>
          <p:cNvSpPr>
            <a:spLocks noGrp="1"/>
          </p:cNvSpPr>
          <p:nvPr>
            <p:ph type="body" sz="quarter" idx="13"/>
          </p:nvPr>
        </p:nvSpPr>
        <p:spPr>
          <a:xfrm>
            <a:off x="603250" y="1397000"/>
            <a:ext cx="10699750" cy="4530990"/>
          </a:xfrm>
          <a:prstGeom prst="rect">
            <a:avLst/>
          </a:prstGeom>
        </p:spPr>
        <p:txBody>
          <a:bodyPr/>
          <a:lstStyle>
            <a:lvl1pPr marL="0" indent="0">
              <a:spcAft>
                <a:spcPts val="0"/>
              </a:spcAft>
              <a:buNone/>
              <a:defRPr/>
            </a:lvl1pPr>
            <a:lvl2pPr marL="190492" indent="0">
              <a:spcAft>
                <a:spcPts val="0"/>
              </a:spcAft>
              <a:buNone/>
              <a:defRPr/>
            </a:lvl2pPr>
            <a:lvl3pPr marL="380985" indent="0">
              <a:spcAft>
                <a:spcPts val="0"/>
              </a:spcAft>
              <a:buNone/>
              <a:defRPr/>
            </a:lvl3pPr>
            <a:lvl4pPr marL="571477" indent="0">
              <a:spcAft>
                <a:spcPts val="0"/>
              </a:spcAft>
              <a:buNone/>
              <a:defRPr/>
            </a:lvl4pPr>
            <a:lvl5pPr marL="761970" indent="0">
              <a:spcAft>
                <a:spcPts val="0"/>
              </a:spcAft>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4">
            <a:extLst>
              <a:ext uri="{FF2B5EF4-FFF2-40B4-BE49-F238E27FC236}">
                <a16:creationId xmlns:a16="http://schemas.microsoft.com/office/drawing/2014/main" id="{E0666A91-3671-5143-BCB4-8610DA16487C}"/>
              </a:ext>
            </a:extLst>
          </p:cNvPr>
          <p:cNvSpPr txBox="1">
            <a:spLocks/>
          </p:cNvSpPr>
          <p:nvPr userDrawn="1"/>
        </p:nvSpPr>
        <p:spPr>
          <a:xfrm>
            <a:off x="9494645" y="6389968"/>
            <a:ext cx="2411186" cy="365125"/>
          </a:xfrm>
          <a:prstGeom prst="rect">
            <a:avLst/>
          </a:prstGeom>
        </p:spPr>
        <p:txBody>
          <a:bodyPr vert="horz" lIns="76200" tIns="38100" rIns="76200" bIns="38100" rtlCol="0" anchor="ctr"/>
          <a:lstStyle>
            <a:defPPr>
              <a:defRPr lang="en-US"/>
            </a:defPPr>
            <a:lvl1pPr marL="0" algn="r" defTabSz="457200" rtl="0" eaLnBrk="1" latinLnBrk="0" hangingPunct="1">
              <a:defRPr sz="900" kern="1200">
                <a:solidFill>
                  <a:schemeClr val="accent6"/>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384092C-9B9C-9748-AC6A-F06C9D03AD52}" type="slidenum">
              <a:rPr lang="en-US" sz="750" smtClean="0"/>
              <a:pPr/>
              <a:t>‹#›</a:t>
            </a:fld>
            <a:endParaRPr lang="en-US" sz="750"/>
          </a:p>
        </p:txBody>
      </p:sp>
      <p:cxnSp>
        <p:nvCxnSpPr>
          <p:cNvPr id="12" name="Straight Connector 11">
            <a:extLst>
              <a:ext uri="{FF2B5EF4-FFF2-40B4-BE49-F238E27FC236}">
                <a16:creationId xmlns:a16="http://schemas.microsoft.com/office/drawing/2014/main" id="{D6E1ED16-936A-7E4B-AE08-A173AAAC1793}"/>
              </a:ext>
            </a:extLst>
          </p:cNvPr>
          <p:cNvCxnSpPr>
            <a:cxnSpLocks/>
          </p:cNvCxnSpPr>
          <p:nvPr userDrawn="1"/>
        </p:nvCxnSpPr>
        <p:spPr>
          <a:xfrm>
            <a:off x="445975" y="860908"/>
            <a:ext cx="11231830"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7AE01844-5440-7B40-8927-463EAB0F784B}"/>
              </a:ext>
            </a:extLst>
          </p:cNvPr>
          <p:cNvSpPr>
            <a:spLocks noGrp="1"/>
          </p:cNvSpPr>
          <p:nvPr>
            <p:ph type="title"/>
          </p:nvPr>
        </p:nvSpPr>
        <p:spPr>
          <a:xfrm>
            <a:off x="450500" y="101251"/>
            <a:ext cx="11093500" cy="756750"/>
          </a:xfrm>
        </p:spPr>
        <p:txBody>
          <a:bodyPr/>
          <a:lstStyle>
            <a:lvl1pPr>
              <a:defRPr sz="2500">
                <a:latin typeface="+mj-lt"/>
              </a:defRPr>
            </a:lvl1pPr>
          </a:lstStyle>
          <a:p>
            <a:r>
              <a:rPr lang="en-US"/>
              <a:t>Click to edit Master title style</a:t>
            </a:r>
          </a:p>
        </p:txBody>
      </p:sp>
    </p:spTree>
    <p:extLst>
      <p:ext uri="{BB962C8B-B14F-4D97-AF65-F5344CB8AC3E}">
        <p14:creationId xmlns:p14="http://schemas.microsoft.com/office/powerpoint/2010/main" val="163375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Client Stories 2">
    <p:spTree>
      <p:nvGrpSpPr>
        <p:cNvPr id="1" name=""/>
        <p:cNvGrpSpPr/>
        <p:nvPr/>
      </p:nvGrpSpPr>
      <p:grpSpPr>
        <a:xfrm>
          <a:off x="0" y="0"/>
          <a:ext cx="0" cy="0"/>
          <a:chOff x="0" y="0"/>
          <a:chExt cx="0" cy="0"/>
        </a:xfrm>
      </p:grpSpPr>
      <p:sp>
        <p:nvSpPr>
          <p:cNvPr id="12" name="Rectangle 11"/>
          <p:cNvSpPr/>
          <p:nvPr userDrawn="1"/>
        </p:nvSpPr>
        <p:spPr>
          <a:xfrm>
            <a:off x="4622800" y="0"/>
            <a:ext cx="7569200" cy="685800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latin typeface="DM Sans" pitchFamily="2" charset="0"/>
            </a:endParaRPr>
          </a:p>
        </p:txBody>
      </p:sp>
      <p:sp>
        <p:nvSpPr>
          <p:cNvPr id="2" name="Title 1"/>
          <p:cNvSpPr>
            <a:spLocks noGrp="1"/>
          </p:cNvSpPr>
          <p:nvPr>
            <p:ph type="title"/>
          </p:nvPr>
        </p:nvSpPr>
        <p:spPr>
          <a:xfrm>
            <a:off x="445975" y="578115"/>
            <a:ext cx="4049825" cy="3057933"/>
          </a:xfrm>
        </p:spPr>
        <p:txBody>
          <a:bodyPr anchor="t"/>
          <a:lstStyle>
            <a:lvl1pPr>
              <a:defRPr sz="3333">
                <a:latin typeface="DM Sans" pitchFamily="2" charset="0"/>
              </a:defRPr>
            </a:lvl1pPr>
          </a:lstStyle>
          <a:p>
            <a:r>
              <a:rPr lang="en-US"/>
              <a:t>Click to edit Master title style</a:t>
            </a:r>
          </a:p>
        </p:txBody>
      </p:sp>
      <p:sp>
        <p:nvSpPr>
          <p:cNvPr id="7" name="Text Placeholder 6"/>
          <p:cNvSpPr>
            <a:spLocks noGrp="1"/>
          </p:cNvSpPr>
          <p:nvPr>
            <p:ph type="body" sz="quarter" idx="13"/>
          </p:nvPr>
        </p:nvSpPr>
        <p:spPr>
          <a:xfrm>
            <a:off x="6841435" y="692536"/>
            <a:ext cx="4540941" cy="5427277"/>
          </a:xfrm>
          <a:prstGeom prst="rect">
            <a:avLst/>
          </a:prstGeom>
        </p:spPr>
        <p:txBody>
          <a:bodyPr>
            <a:normAutofit/>
          </a:bodyPr>
          <a:lstStyle>
            <a:lvl1pPr>
              <a:spcBef>
                <a:spcPts val="1000"/>
              </a:spcBef>
              <a:spcAft>
                <a:spcPts val="0"/>
              </a:spcAft>
              <a:defRPr sz="2000">
                <a:solidFill>
                  <a:schemeClr val="bg1"/>
                </a:solidFill>
                <a:latin typeface="DM Sans" pitchFamily="2" charset="0"/>
              </a:defRPr>
            </a:lvl1pPr>
            <a:lvl2pPr>
              <a:spcAft>
                <a:spcPts val="0"/>
              </a:spcAft>
              <a:defRPr sz="2000">
                <a:solidFill>
                  <a:schemeClr val="bg1"/>
                </a:solidFill>
                <a:latin typeface="DM Sans" pitchFamily="2" charset="0"/>
              </a:defRPr>
            </a:lvl2pPr>
            <a:lvl3pPr>
              <a:spcAft>
                <a:spcPts val="0"/>
              </a:spcAft>
              <a:defRPr sz="2000">
                <a:solidFill>
                  <a:schemeClr val="bg1"/>
                </a:solidFill>
                <a:latin typeface="DM Sans" pitchFamily="2" charset="0"/>
              </a:defRPr>
            </a:lvl3pPr>
            <a:lvl4pPr>
              <a:spcAft>
                <a:spcPts val="0"/>
              </a:spcAft>
              <a:defRPr sz="2000">
                <a:solidFill>
                  <a:schemeClr val="bg1"/>
                </a:solidFill>
                <a:latin typeface="DM Sans" pitchFamily="2" charset="0"/>
              </a:defRPr>
            </a:lvl4pPr>
            <a:lvl5pPr>
              <a:spcAft>
                <a:spcPts val="0"/>
              </a:spcAft>
              <a:defRPr sz="2000">
                <a:solidFill>
                  <a:schemeClr val="bg1"/>
                </a:solidFill>
                <a:latin typeface="DM Sans"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a:extLst>
              <a:ext uri="{FF2B5EF4-FFF2-40B4-BE49-F238E27FC236}">
                <a16:creationId xmlns:a16="http://schemas.microsoft.com/office/drawing/2014/main" id="{D046F9C3-AC2D-394E-99F1-F7A72A00548D}"/>
              </a:ext>
            </a:extLst>
          </p:cNvPr>
          <p:cNvSpPr/>
          <p:nvPr userDrawn="1"/>
        </p:nvSpPr>
        <p:spPr>
          <a:xfrm>
            <a:off x="0" y="6204000"/>
            <a:ext cx="4614333" cy="65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11" name="Picture Placeholder 10"/>
          <p:cNvSpPr>
            <a:spLocks noGrp="1"/>
          </p:cNvSpPr>
          <p:nvPr>
            <p:ph type="pic" sz="quarter" idx="14" hasCustomPrompt="1"/>
          </p:nvPr>
        </p:nvSpPr>
        <p:spPr>
          <a:xfrm>
            <a:off x="1" y="3881438"/>
            <a:ext cx="4571999" cy="2976563"/>
          </a:xfrm>
        </p:spPr>
        <p:txBody>
          <a:bodyPr/>
          <a:lstStyle>
            <a:lvl1pPr marL="0" indent="0">
              <a:buNone/>
              <a:defRPr/>
            </a:lvl1pPr>
          </a:lstStyle>
          <a:p>
            <a:r>
              <a:rPr lang="en-US"/>
              <a:t>Insert photo here</a:t>
            </a:r>
          </a:p>
        </p:txBody>
      </p:sp>
      <p:sp>
        <p:nvSpPr>
          <p:cNvPr id="3" name="Text Placeholder 10">
            <a:extLst>
              <a:ext uri="{FF2B5EF4-FFF2-40B4-BE49-F238E27FC236}">
                <a16:creationId xmlns:a16="http://schemas.microsoft.com/office/drawing/2014/main" id="{2A8B2652-07BD-29B8-84C7-7DFAC3C87467}"/>
              </a:ext>
            </a:extLst>
          </p:cNvPr>
          <p:cNvSpPr>
            <a:spLocks noGrp="1"/>
          </p:cNvSpPr>
          <p:nvPr>
            <p:ph type="body" sz="quarter" idx="15"/>
          </p:nvPr>
        </p:nvSpPr>
        <p:spPr>
          <a:xfrm>
            <a:off x="449792" y="91425"/>
            <a:ext cx="3579813" cy="422396"/>
          </a:xfrm>
        </p:spPr>
        <p:txBody>
          <a:bodyPr>
            <a:normAutofit/>
          </a:bodyPr>
          <a:lstStyle>
            <a:lvl1pPr marL="0" indent="0" algn="l">
              <a:buNone/>
              <a:defRPr sz="1800">
                <a:latin typeface="DM Sans" pitchFamily="2" charset="0"/>
              </a:defRPr>
            </a:lvl1pPr>
          </a:lstStyle>
          <a:p>
            <a:pPr lvl="0"/>
            <a:r>
              <a:rPr lang="en-US"/>
              <a:t>Click to edit Master</a:t>
            </a:r>
          </a:p>
        </p:txBody>
      </p:sp>
    </p:spTree>
    <p:extLst>
      <p:ext uri="{BB962C8B-B14F-4D97-AF65-F5344CB8AC3E}">
        <p14:creationId xmlns:p14="http://schemas.microsoft.com/office/powerpoint/2010/main" val="984640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Case Study 2">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38D145B-AC0E-D845-A3E5-AB8BD5B00499}"/>
              </a:ext>
            </a:extLst>
          </p:cNvPr>
          <p:cNvSpPr/>
          <p:nvPr userDrawn="1"/>
        </p:nvSpPr>
        <p:spPr>
          <a:xfrm>
            <a:off x="0" y="6204000"/>
            <a:ext cx="6084000" cy="65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2" name="Title 1"/>
          <p:cNvSpPr>
            <a:spLocks noGrp="1"/>
          </p:cNvSpPr>
          <p:nvPr>
            <p:ph type="title" hasCustomPrompt="1"/>
          </p:nvPr>
        </p:nvSpPr>
        <p:spPr>
          <a:xfrm>
            <a:off x="246825" y="363775"/>
            <a:ext cx="2818108" cy="711492"/>
          </a:xfrm>
        </p:spPr>
        <p:txBody>
          <a:bodyPr anchor="t"/>
          <a:lstStyle>
            <a:lvl1pPr>
              <a:defRPr sz="2000">
                <a:solidFill>
                  <a:srgbClr val="0785F2"/>
                </a:solidFill>
                <a:latin typeface="DM Sans" pitchFamily="2" charset="0"/>
              </a:defRPr>
            </a:lvl1pPr>
          </a:lstStyle>
          <a:p>
            <a:r>
              <a:rPr lang="en-US"/>
              <a:t>Client name here</a:t>
            </a:r>
          </a:p>
        </p:txBody>
      </p:sp>
      <p:sp>
        <p:nvSpPr>
          <p:cNvPr id="7" name="Text Placeholder 6"/>
          <p:cNvSpPr>
            <a:spLocks noGrp="1"/>
          </p:cNvSpPr>
          <p:nvPr>
            <p:ph type="body" sz="quarter" idx="13"/>
          </p:nvPr>
        </p:nvSpPr>
        <p:spPr>
          <a:xfrm>
            <a:off x="8266044" y="643175"/>
            <a:ext cx="3495261" cy="5551206"/>
          </a:xfrm>
          <a:prstGeom prst="rect">
            <a:avLst/>
          </a:prstGeom>
        </p:spPr>
        <p:txBody>
          <a:bodyPr>
            <a:normAutofit/>
          </a:bodyPr>
          <a:lstStyle>
            <a:lvl1pPr>
              <a:spcBef>
                <a:spcPts val="1000"/>
              </a:spcBef>
              <a:spcAft>
                <a:spcPts val="0"/>
              </a:spcAft>
              <a:defRPr sz="2000">
                <a:solidFill>
                  <a:schemeClr val="tx1"/>
                </a:solidFill>
                <a:latin typeface="DM Sans" pitchFamily="2" charset="0"/>
              </a:defRPr>
            </a:lvl1pPr>
            <a:lvl2pPr>
              <a:spcAft>
                <a:spcPts val="0"/>
              </a:spcAft>
              <a:defRPr sz="2000">
                <a:solidFill>
                  <a:schemeClr val="tx1"/>
                </a:solidFill>
                <a:latin typeface="DM Sans" pitchFamily="2" charset="0"/>
              </a:defRPr>
            </a:lvl2pPr>
            <a:lvl3pPr>
              <a:spcAft>
                <a:spcPts val="0"/>
              </a:spcAft>
              <a:defRPr sz="2000">
                <a:solidFill>
                  <a:schemeClr val="tx1"/>
                </a:solidFill>
                <a:latin typeface="DM Sans" pitchFamily="2" charset="0"/>
              </a:defRPr>
            </a:lvl3pPr>
            <a:lvl4pPr>
              <a:spcAft>
                <a:spcPts val="0"/>
              </a:spcAft>
              <a:defRPr sz="2000">
                <a:solidFill>
                  <a:schemeClr val="tx1"/>
                </a:solidFill>
                <a:latin typeface="DM Sans" pitchFamily="2" charset="0"/>
              </a:defRPr>
            </a:lvl4pPr>
            <a:lvl5pPr>
              <a:spcAft>
                <a:spcPts val="0"/>
              </a:spcAft>
              <a:defRPr sz="2000">
                <a:solidFill>
                  <a:schemeClr val="tx1"/>
                </a:solidFill>
                <a:latin typeface="DM Sans"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icture Placeholder 3"/>
          <p:cNvSpPr>
            <a:spLocks noGrp="1"/>
          </p:cNvSpPr>
          <p:nvPr>
            <p:ph type="pic" sz="quarter" idx="14" hasCustomPrompt="1"/>
          </p:nvPr>
        </p:nvSpPr>
        <p:spPr>
          <a:xfrm>
            <a:off x="3708710" y="0"/>
            <a:ext cx="4159768" cy="6858000"/>
          </a:xfrm>
        </p:spPr>
        <p:txBody>
          <a:bodyPr/>
          <a:lstStyle>
            <a:lvl1pPr marL="0" indent="0">
              <a:buNone/>
              <a:defRPr/>
            </a:lvl1pPr>
          </a:lstStyle>
          <a:p>
            <a:r>
              <a:rPr lang="en-US"/>
              <a:t>Insert photo here</a:t>
            </a:r>
          </a:p>
        </p:txBody>
      </p:sp>
      <p:sp>
        <p:nvSpPr>
          <p:cNvPr id="9" name="Text Placeholder 8"/>
          <p:cNvSpPr>
            <a:spLocks noGrp="1"/>
          </p:cNvSpPr>
          <p:nvPr>
            <p:ph type="body" sz="quarter" idx="15" hasCustomPrompt="1"/>
          </p:nvPr>
        </p:nvSpPr>
        <p:spPr>
          <a:xfrm>
            <a:off x="296334" y="1358464"/>
            <a:ext cx="2759949" cy="678657"/>
          </a:xfrm>
        </p:spPr>
        <p:txBody>
          <a:bodyPr/>
          <a:lstStyle>
            <a:lvl1pPr marL="0" indent="0">
              <a:buNone/>
              <a:defRPr sz="5000">
                <a:solidFill>
                  <a:schemeClr val="tx1"/>
                </a:solidFill>
              </a:defRPr>
            </a:lvl1pPr>
            <a:lvl2pPr marL="190492" indent="0">
              <a:buNone/>
              <a:defRPr/>
            </a:lvl2pPr>
            <a:lvl3pPr marL="380985" indent="0">
              <a:buNone/>
              <a:defRPr/>
            </a:lvl3pPr>
            <a:lvl4pPr marL="571477" indent="0">
              <a:buNone/>
              <a:defRPr/>
            </a:lvl4pPr>
            <a:lvl5pPr marL="761970" indent="0">
              <a:buNone/>
              <a:defRPr/>
            </a:lvl5pPr>
          </a:lstStyle>
          <a:p>
            <a:pPr lvl="0"/>
            <a:r>
              <a:rPr lang="en-US"/>
              <a:t>0000</a:t>
            </a:r>
          </a:p>
        </p:txBody>
      </p:sp>
      <p:sp>
        <p:nvSpPr>
          <p:cNvPr id="13" name="Text Placeholder 8"/>
          <p:cNvSpPr>
            <a:spLocks noGrp="1"/>
          </p:cNvSpPr>
          <p:nvPr>
            <p:ph type="body" sz="quarter" idx="16" hasCustomPrompt="1"/>
          </p:nvPr>
        </p:nvSpPr>
        <p:spPr>
          <a:xfrm>
            <a:off x="337689" y="2086934"/>
            <a:ext cx="2718594" cy="1110153"/>
          </a:xfrm>
        </p:spPr>
        <p:txBody>
          <a:bodyPr/>
          <a:lstStyle>
            <a:lvl1pPr marL="0" indent="0">
              <a:buNone/>
              <a:defRPr sz="1167" baseline="0">
                <a:solidFill>
                  <a:schemeClr val="tx1"/>
                </a:solidFill>
              </a:defRPr>
            </a:lvl1pPr>
            <a:lvl2pPr marL="190492" indent="0">
              <a:buNone/>
              <a:defRPr/>
            </a:lvl2pPr>
            <a:lvl3pPr marL="380985" indent="0">
              <a:buNone/>
              <a:defRPr/>
            </a:lvl3pPr>
            <a:lvl4pPr marL="571477" indent="0">
              <a:buNone/>
              <a:defRPr/>
            </a:lvl4pPr>
            <a:lvl5pPr marL="761970" indent="0">
              <a:buNone/>
              <a:defRPr/>
            </a:lvl5pPr>
          </a:lstStyle>
          <a:p>
            <a:pPr lvl="0"/>
            <a:r>
              <a:rPr lang="en-US"/>
              <a:t>Insert case study text here</a:t>
            </a:r>
          </a:p>
        </p:txBody>
      </p:sp>
      <p:sp>
        <p:nvSpPr>
          <p:cNvPr id="14" name="Text Placeholder 8"/>
          <p:cNvSpPr>
            <a:spLocks noGrp="1"/>
          </p:cNvSpPr>
          <p:nvPr>
            <p:ph type="body" sz="quarter" idx="17" hasCustomPrompt="1"/>
          </p:nvPr>
        </p:nvSpPr>
        <p:spPr>
          <a:xfrm>
            <a:off x="296334" y="3346290"/>
            <a:ext cx="2759949" cy="678657"/>
          </a:xfrm>
        </p:spPr>
        <p:txBody>
          <a:bodyPr/>
          <a:lstStyle>
            <a:lvl1pPr marL="0" indent="0">
              <a:buNone/>
              <a:defRPr sz="5000">
                <a:solidFill>
                  <a:schemeClr val="tx1"/>
                </a:solidFill>
              </a:defRPr>
            </a:lvl1pPr>
            <a:lvl2pPr marL="190492" indent="0">
              <a:buNone/>
              <a:defRPr/>
            </a:lvl2pPr>
            <a:lvl3pPr marL="380985" indent="0">
              <a:buNone/>
              <a:defRPr/>
            </a:lvl3pPr>
            <a:lvl4pPr marL="571477" indent="0">
              <a:buNone/>
              <a:defRPr/>
            </a:lvl4pPr>
            <a:lvl5pPr marL="761970" indent="0">
              <a:buNone/>
              <a:defRPr/>
            </a:lvl5pPr>
          </a:lstStyle>
          <a:p>
            <a:pPr lvl="0"/>
            <a:r>
              <a:rPr lang="en-US"/>
              <a:t>0000</a:t>
            </a:r>
          </a:p>
        </p:txBody>
      </p:sp>
      <p:sp>
        <p:nvSpPr>
          <p:cNvPr id="15" name="Text Placeholder 8"/>
          <p:cNvSpPr>
            <a:spLocks noGrp="1"/>
          </p:cNvSpPr>
          <p:nvPr>
            <p:ph type="body" sz="quarter" idx="18" hasCustomPrompt="1"/>
          </p:nvPr>
        </p:nvSpPr>
        <p:spPr>
          <a:xfrm>
            <a:off x="337689" y="4074759"/>
            <a:ext cx="2718594" cy="1110153"/>
          </a:xfrm>
        </p:spPr>
        <p:txBody>
          <a:bodyPr/>
          <a:lstStyle>
            <a:lvl1pPr marL="0" indent="0">
              <a:buNone/>
              <a:defRPr sz="1167" baseline="0">
                <a:solidFill>
                  <a:schemeClr val="tx1"/>
                </a:solidFill>
              </a:defRPr>
            </a:lvl1pPr>
            <a:lvl2pPr marL="190492" indent="0">
              <a:buNone/>
              <a:defRPr/>
            </a:lvl2pPr>
            <a:lvl3pPr marL="380985" indent="0">
              <a:buNone/>
              <a:defRPr/>
            </a:lvl3pPr>
            <a:lvl4pPr marL="571477" indent="0">
              <a:buNone/>
              <a:defRPr/>
            </a:lvl4pPr>
            <a:lvl5pPr marL="761970" indent="0">
              <a:buNone/>
              <a:defRPr/>
            </a:lvl5pPr>
          </a:lstStyle>
          <a:p>
            <a:pPr lvl="0"/>
            <a:r>
              <a:rPr lang="en-US"/>
              <a:t>Insert case study text here</a:t>
            </a:r>
          </a:p>
        </p:txBody>
      </p:sp>
    </p:spTree>
    <p:extLst>
      <p:ext uri="{BB962C8B-B14F-4D97-AF65-F5344CB8AC3E}">
        <p14:creationId xmlns:p14="http://schemas.microsoft.com/office/powerpoint/2010/main" val="1781397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64">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Case Study 2">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DCBCC8C-C69B-1F0E-5794-39E047C93398}"/>
              </a:ext>
            </a:extLst>
          </p:cNvPr>
          <p:cNvSpPr txBox="1"/>
          <p:nvPr userDrawn="1"/>
        </p:nvSpPr>
        <p:spPr>
          <a:xfrm>
            <a:off x="0" y="0"/>
            <a:ext cx="3596128" cy="6858000"/>
          </a:xfrm>
          <a:prstGeom prst="rect">
            <a:avLst/>
          </a:prstGeom>
          <a:solidFill>
            <a:schemeClr val="accent1">
              <a:lumMod val="50000"/>
            </a:schemeClr>
          </a:solidFill>
          <a:ln>
            <a:noFill/>
          </a:ln>
        </p:spPr>
        <p:txBody>
          <a:bodyPr wrap="square" rtlCol="0">
            <a:spAutoFit/>
          </a:bodyPr>
          <a:lstStyle/>
          <a:p>
            <a:endParaRPr lang="en-US"/>
          </a:p>
        </p:txBody>
      </p:sp>
      <p:sp>
        <p:nvSpPr>
          <p:cNvPr id="2" name="Title 1"/>
          <p:cNvSpPr>
            <a:spLocks noGrp="1"/>
          </p:cNvSpPr>
          <p:nvPr>
            <p:ph type="title" hasCustomPrompt="1"/>
          </p:nvPr>
        </p:nvSpPr>
        <p:spPr>
          <a:xfrm>
            <a:off x="177669" y="1821115"/>
            <a:ext cx="3118782" cy="2420471"/>
          </a:xfrm>
        </p:spPr>
        <p:txBody>
          <a:bodyPr anchor="t">
            <a:normAutofit/>
          </a:bodyPr>
          <a:lstStyle>
            <a:lvl1pPr>
              <a:defRPr sz="2000" b="1">
                <a:solidFill>
                  <a:schemeClr val="bg1"/>
                </a:solidFill>
                <a:latin typeface="+mn-lt"/>
              </a:defRPr>
            </a:lvl1pPr>
          </a:lstStyle>
          <a:p>
            <a:r>
              <a:rPr lang="en-US"/>
              <a:t>Text</a:t>
            </a:r>
          </a:p>
        </p:txBody>
      </p:sp>
      <p:sp>
        <p:nvSpPr>
          <p:cNvPr id="7" name="Text Placeholder 6"/>
          <p:cNvSpPr>
            <a:spLocks noGrp="1"/>
          </p:cNvSpPr>
          <p:nvPr>
            <p:ph type="body" sz="quarter" idx="13"/>
          </p:nvPr>
        </p:nvSpPr>
        <p:spPr>
          <a:xfrm>
            <a:off x="4508551" y="89924"/>
            <a:ext cx="7324861" cy="2107710"/>
          </a:xfrm>
          <a:prstGeom prst="rect">
            <a:avLst/>
          </a:prstGeom>
        </p:spPr>
        <p:txBody>
          <a:bodyPr>
            <a:normAutofit/>
          </a:bodyPr>
          <a:lstStyle>
            <a:lvl1pPr>
              <a:spcBef>
                <a:spcPts val="1000"/>
              </a:spcBef>
              <a:spcAft>
                <a:spcPts val="0"/>
              </a:spcAft>
              <a:defRPr sz="2000">
                <a:solidFill>
                  <a:schemeClr val="tx1"/>
                </a:solidFill>
                <a:latin typeface="DM Sans" pitchFamily="2" charset="0"/>
              </a:defRPr>
            </a:lvl1pPr>
            <a:lvl2pPr>
              <a:spcAft>
                <a:spcPts val="0"/>
              </a:spcAft>
              <a:defRPr sz="2000">
                <a:solidFill>
                  <a:schemeClr val="tx1"/>
                </a:solidFill>
                <a:latin typeface="DM Sans" pitchFamily="2" charset="0"/>
              </a:defRPr>
            </a:lvl2pPr>
            <a:lvl3pPr>
              <a:spcAft>
                <a:spcPts val="0"/>
              </a:spcAft>
              <a:defRPr sz="2000">
                <a:solidFill>
                  <a:schemeClr val="tx1"/>
                </a:solidFill>
                <a:latin typeface="DM Sans" pitchFamily="2" charset="0"/>
              </a:defRPr>
            </a:lvl3pPr>
            <a:lvl4pPr>
              <a:spcAft>
                <a:spcPts val="0"/>
              </a:spcAft>
              <a:defRPr sz="2000">
                <a:solidFill>
                  <a:schemeClr val="tx1"/>
                </a:solidFill>
                <a:latin typeface="DM Sans" pitchFamily="2" charset="0"/>
              </a:defRPr>
            </a:lvl4pPr>
            <a:lvl5pPr>
              <a:spcAft>
                <a:spcPts val="0"/>
              </a:spcAft>
              <a:defRPr sz="2000">
                <a:solidFill>
                  <a:schemeClr val="tx1"/>
                </a:solidFill>
                <a:latin typeface="DM Sans"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hart Placeholder 5">
            <a:extLst>
              <a:ext uri="{FF2B5EF4-FFF2-40B4-BE49-F238E27FC236}">
                <a16:creationId xmlns:a16="http://schemas.microsoft.com/office/drawing/2014/main" id="{6E6B01F8-AE59-F0DB-6510-99B253572383}"/>
              </a:ext>
            </a:extLst>
          </p:cNvPr>
          <p:cNvSpPr>
            <a:spLocks noGrp="1"/>
          </p:cNvSpPr>
          <p:nvPr>
            <p:ph type="chart" sz="quarter" idx="15"/>
          </p:nvPr>
        </p:nvSpPr>
        <p:spPr>
          <a:xfrm>
            <a:off x="4518892" y="2474993"/>
            <a:ext cx="7130103" cy="3603078"/>
          </a:xfrm>
        </p:spPr>
        <p:txBody>
          <a:bodyPr/>
          <a:lstStyle/>
          <a:p>
            <a:endParaRPr lang="en-US"/>
          </a:p>
        </p:txBody>
      </p:sp>
      <p:sp>
        <p:nvSpPr>
          <p:cNvPr id="10" name="Slide Number Placeholder 4">
            <a:extLst>
              <a:ext uri="{FF2B5EF4-FFF2-40B4-BE49-F238E27FC236}">
                <a16:creationId xmlns:a16="http://schemas.microsoft.com/office/drawing/2014/main" id="{4D6FA9EB-1CDA-E918-1196-0AB4571A825A}"/>
              </a:ext>
            </a:extLst>
          </p:cNvPr>
          <p:cNvSpPr>
            <a:spLocks noGrp="1"/>
          </p:cNvSpPr>
          <p:nvPr>
            <p:ph type="sldNum" sz="quarter" idx="12"/>
          </p:nvPr>
        </p:nvSpPr>
        <p:spPr>
          <a:xfrm>
            <a:off x="9526815" y="6355292"/>
            <a:ext cx="2411186" cy="365125"/>
          </a:xfrm>
        </p:spPr>
        <p:txBody>
          <a:bodyPr/>
          <a:lstStyle>
            <a:lvl1pPr>
              <a:defRPr>
                <a:solidFill>
                  <a:schemeClr val="tx1"/>
                </a:solidFill>
              </a:defRPr>
            </a:lvl1pPr>
          </a:lstStyle>
          <a:p>
            <a:fld id="{F384092C-9B9C-9748-AC6A-F06C9D03AD52}" type="slidenum">
              <a:rPr lang="en-US" smtClean="0"/>
              <a:pPr/>
              <a:t>‹#›</a:t>
            </a:fld>
            <a:endParaRPr lang="en-US"/>
          </a:p>
        </p:txBody>
      </p:sp>
      <p:sp>
        <p:nvSpPr>
          <p:cNvPr id="20" name="Text Placeholder 19">
            <a:extLst>
              <a:ext uri="{FF2B5EF4-FFF2-40B4-BE49-F238E27FC236}">
                <a16:creationId xmlns:a16="http://schemas.microsoft.com/office/drawing/2014/main" id="{6C2EA822-5057-EB02-D3B3-FF0F666ED7EA}"/>
              </a:ext>
            </a:extLst>
          </p:cNvPr>
          <p:cNvSpPr>
            <a:spLocks noGrp="1"/>
          </p:cNvSpPr>
          <p:nvPr>
            <p:ph type="body" sz="quarter" idx="16"/>
          </p:nvPr>
        </p:nvSpPr>
        <p:spPr>
          <a:xfrm>
            <a:off x="169543" y="1129220"/>
            <a:ext cx="2751137" cy="546100"/>
          </a:xfrm>
        </p:spPr>
        <p:txBody>
          <a:bodyPr>
            <a:normAutofit/>
          </a:bodyPr>
          <a:lstStyle>
            <a:lvl1pPr marL="0" indent="0">
              <a:buNone/>
              <a:defRPr sz="2000">
                <a:solidFill>
                  <a:schemeClr val="bg1"/>
                </a:solidFill>
                <a:latin typeface="DM Sans" pitchFamily="2" charset="0"/>
              </a:defRPr>
            </a:lvl1pPr>
          </a:lstStyle>
          <a:p>
            <a:pPr lvl="0"/>
            <a:r>
              <a:rPr lang="en-US"/>
              <a:t>Click to edit</a:t>
            </a:r>
          </a:p>
        </p:txBody>
      </p:sp>
    </p:spTree>
    <p:extLst>
      <p:ext uri="{BB962C8B-B14F-4D97-AF65-F5344CB8AC3E}">
        <p14:creationId xmlns:p14="http://schemas.microsoft.com/office/powerpoint/2010/main" val="3917617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64">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Bar chart page - Dual title | 2">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3F2DDBD5-ABCB-EB4C-B7EF-8C6A5725E145}"/>
              </a:ext>
            </a:extLst>
          </p:cNvPr>
          <p:cNvSpPr>
            <a:spLocks noGrp="1"/>
          </p:cNvSpPr>
          <p:nvPr>
            <p:ph type="title" hasCustomPrompt="1"/>
          </p:nvPr>
        </p:nvSpPr>
        <p:spPr>
          <a:xfrm>
            <a:off x="1003193" y="514830"/>
            <a:ext cx="4304117" cy="608798"/>
          </a:xfrm>
        </p:spPr>
        <p:txBody>
          <a:bodyPr tIns="0" bIns="0" anchor="ctr"/>
          <a:lstStyle>
            <a:lvl1pPr>
              <a:defRPr sz="2500" b="1" i="0">
                <a:latin typeface="DM Sans" pitchFamily="2" charset="77"/>
              </a:defRPr>
            </a:lvl1pPr>
          </a:lstStyle>
          <a:p>
            <a:r>
              <a:rPr lang="en-US"/>
              <a:t>Click to edit chart 1 title</a:t>
            </a:r>
          </a:p>
        </p:txBody>
      </p:sp>
      <p:cxnSp>
        <p:nvCxnSpPr>
          <p:cNvPr id="15" name="Straight Connector 14">
            <a:extLst>
              <a:ext uri="{FF2B5EF4-FFF2-40B4-BE49-F238E27FC236}">
                <a16:creationId xmlns:a16="http://schemas.microsoft.com/office/drawing/2014/main" id="{8AEB22B1-966D-F240-8498-C3189C7DD07E}"/>
              </a:ext>
            </a:extLst>
          </p:cNvPr>
          <p:cNvCxnSpPr>
            <a:cxnSpLocks/>
          </p:cNvCxnSpPr>
          <p:nvPr userDrawn="1"/>
        </p:nvCxnSpPr>
        <p:spPr>
          <a:xfrm>
            <a:off x="484396" y="1148751"/>
            <a:ext cx="11231830"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pic>
        <p:nvPicPr>
          <p:cNvPr id="4" name="Picture 3" descr="A white arrow pointing to the right&#10;&#10;Description automatically generated">
            <a:extLst>
              <a:ext uri="{FF2B5EF4-FFF2-40B4-BE49-F238E27FC236}">
                <a16:creationId xmlns:a16="http://schemas.microsoft.com/office/drawing/2014/main" id="{98C36CA2-DAB4-BE27-83FF-1A9DA8CDDA8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V="1">
            <a:off x="536354" y="537559"/>
            <a:ext cx="460722" cy="460109"/>
          </a:xfrm>
          <a:prstGeom prst="rect">
            <a:avLst/>
          </a:prstGeom>
        </p:spPr>
      </p:pic>
      <p:sp>
        <p:nvSpPr>
          <p:cNvPr id="6" name="Slide Number Placeholder 4">
            <a:extLst>
              <a:ext uri="{FF2B5EF4-FFF2-40B4-BE49-F238E27FC236}">
                <a16:creationId xmlns:a16="http://schemas.microsoft.com/office/drawing/2014/main" id="{AA1202A7-0B84-E6B5-91B9-A39987A21E15}"/>
              </a:ext>
            </a:extLst>
          </p:cNvPr>
          <p:cNvSpPr>
            <a:spLocks noGrp="1"/>
          </p:cNvSpPr>
          <p:nvPr>
            <p:ph type="sldNum" sz="quarter" idx="12"/>
          </p:nvPr>
        </p:nvSpPr>
        <p:spPr>
          <a:xfrm>
            <a:off x="9526815" y="6355292"/>
            <a:ext cx="2411186" cy="365125"/>
          </a:xfrm>
        </p:spPr>
        <p:txBody>
          <a:bodyPr/>
          <a:lstStyle>
            <a:lvl1pPr>
              <a:defRPr>
                <a:latin typeface="DM Sans" pitchFamily="2" charset="0"/>
              </a:defRPr>
            </a:lvl1pPr>
          </a:lstStyle>
          <a:p>
            <a:fld id="{F384092C-9B9C-9748-AC6A-F06C9D03AD52}" type="slidenum">
              <a:rPr lang="en-US" smtClean="0"/>
              <a:pPr/>
              <a:t>‹#›</a:t>
            </a:fld>
            <a:endParaRPr lang="en-US"/>
          </a:p>
        </p:txBody>
      </p:sp>
      <p:sp>
        <p:nvSpPr>
          <p:cNvPr id="12" name="Text Placeholder 11">
            <a:extLst>
              <a:ext uri="{FF2B5EF4-FFF2-40B4-BE49-F238E27FC236}">
                <a16:creationId xmlns:a16="http://schemas.microsoft.com/office/drawing/2014/main" id="{1697AD8F-103F-F63C-C4BD-2164BEFC93C4}"/>
              </a:ext>
            </a:extLst>
          </p:cNvPr>
          <p:cNvSpPr>
            <a:spLocks noGrp="1"/>
          </p:cNvSpPr>
          <p:nvPr>
            <p:ph type="body" sz="quarter" idx="13"/>
          </p:nvPr>
        </p:nvSpPr>
        <p:spPr>
          <a:xfrm>
            <a:off x="1014292" y="107576"/>
            <a:ext cx="4226873" cy="376358"/>
          </a:xfrm>
        </p:spPr>
        <p:txBody>
          <a:bodyPr>
            <a:normAutofit/>
          </a:bodyPr>
          <a:lstStyle>
            <a:lvl1pPr marL="0" indent="0">
              <a:buNone/>
              <a:defRPr sz="1800">
                <a:latin typeface="DM Sans" pitchFamily="2" charset="0"/>
              </a:defRPr>
            </a:lvl1pPr>
          </a:lstStyle>
          <a:p>
            <a:pPr lvl="0"/>
            <a:r>
              <a:rPr lang="en-US"/>
              <a:t>Click to edit Master text</a:t>
            </a:r>
          </a:p>
        </p:txBody>
      </p:sp>
    </p:spTree>
    <p:extLst>
      <p:ext uri="{BB962C8B-B14F-4D97-AF65-F5344CB8AC3E}">
        <p14:creationId xmlns:p14="http://schemas.microsoft.com/office/powerpoint/2010/main" val="1105755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5B1D3-2BCE-81B3-E759-06646B2B57D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3AAC23F-9A79-493A-D495-8516D2FDA0D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7D3B06B-9321-1420-6BF7-EF9019A875DE}"/>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CB918424-C0C3-B2DA-1422-D06889D2BB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F24FC5-24B9-BAA8-40F2-473FDBC87905}"/>
              </a:ext>
            </a:extLst>
          </p:cNvPr>
          <p:cNvSpPr>
            <a:spLocks noGrp="1"/>
          </p:cNvSpPr>
          <p:nvPr>
            <p:ph type="sldNum" sz="quarter" idx="12"/>
          </p:nvPr>
        </p:nvSpPr>
        <p:spPr/>
        <p:txBody>
          <a:bodyPr/>
          <a:lstStyle/>
          <a:p>
            <a:fld id="{CF561157-2A6C-4FCF-8446-262E2CE63CE2}" type="slidenum">
              <a:rPr lang="en-US" smtClean="0"/>
              <a:t>‹#›</a:t>
            </a:fld>
            <a:endParaRPr lang="en-US"/>
          </a:p>
        </p:txBody>
      </p:sp>
    </p:spTree>
    <p:extLst>
      <p:ext uri="{BB962C8B-B14F-4D97-AF65-F5344CB8AC3E}">
        <p14:creationId xmlns:p14="http://schemas.microsoft.com/office/powerpoint/2010/main" val="4323008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59868-5CB8-8EF8-8917-E63234030BA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E2C1CAD-C648-247E-663A-13A6AE5DC99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D466CBC-7508-49DF-6ED3-F3B3C101E97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50ECA98-AF53-1095-7496-E5C84878EF22}"/>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7C3208A5-F354-1197-8622-C3A015C2E7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F1D183A-C08D-7D6C-042E-DCEF145D14BF}"/>
              </a:ext>
            </a:extLst>
          </p:cNvPr>
          <p:cNvSpPr>
            <a:spLocks noGrp="1"/>
          </p:cNvSpPr>
          <p:nvPr>
            <p:ph type="sldNum" sz="quarter" idx="12"/>
          </p:nvPr>
        </p:nvSpPr>
        <p:spPr/>
        <p:txBody>
          <a:bodyPr/>
          <a:lstStyle/>
          <a:p>
            <a:fld id="{CF561157-2A6C-4FCF-8446-262E2CE63CE2}" type="slidenum">
              <a:rPr lang="en-US" smtClean="0"/>
              <a:t>‹#›</a:t>
            </a:fld>
            <a:endParaRPr lang="en-US"/>
          </a:p>
        </p:txBody>
      </p:sp>
    </p:spTree>
    <p:extLst>
      <p:ext uri="{BB962C8B-B14F-4D97-AF65-F5344CB8AC3E}">
        <p14:creationId xmlns:p14="http://schemas.microsoft.com/office/powerpoint/2010/main" val="20925290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5A58F-2C7D-6318-3D33-25BAA31E86D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E7D8B83-99F9-9FD9-A95D-E3A8F5F43F5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BCECDAE-510A-33AD-0708-0DCE417F220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9E9F2F4-4F9A-5D1C-E5DB-4FD44ED49BD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EF22956-CF2C-7818-EECB-E39AE720C21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4E27748-7554-CE30-EE80-762837B9DFE9}"/>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10F2F41C-F41D-6EC9-D983-FC86A19898D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2F58EE6-31AA-3539-25E5-745DC7CC8F2C}"/>
              </a:ext>
            </a:extLst>
          </p:cNvPr>
          <p:cNvSpPr>
            <a:spLocks noGrp="1"/>
          </p:cNvSpPr>
          <p:nvPr>
            <p:ph type="sldNum" sz="quarter" idx="12"/>
          </p:nvPr>
        </p:nvSpPr>
        <p:spPr/>
        <p:txBody>
          <a:bodyPr/>
          <a:lstStyle/>
          <a:p>
            <a:fld id="{CF561157-2A6C-4FCF-8446-262E2CE63CE2}" type="slidenum">
              <a:rPr lang="en-US" smtClean="0"/>
              <a:t>‹#›</a:t>
            </a:fld>
            <a:endParaRPr lang="en-US"/>
          </a:p>
        </p:txBody>
      </p:sp>
    </p:spTree>
    <p:extLst>
      <p:ext uri="{BB962C8B-B14F-4D97-AF65-F5344CB8AC3E}">
        <p14:creationId xmlns:p14="http://schemas.microsoft.com/office/powerpoint/2010/main" val="4907795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1E307-544D-D827-02F9-79F50847E01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C75CDB7-6447-CDA6-7A36-BE02C367B31E}"/>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46D96173-1CEA-87D2-4913-A3944365453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36B4A62-3108-3356-C1EF-3740C0B194B9}"/>
              </a:ext>
            </a:extLst>
          </p:cNvPr>
          <p:cNvSpPr>
            <a:spLocks noGrp="1"/>
          </p:cNvSpPr>
          <p:nvPr>
            <p:ph type="sldNum" sz="quarter" idx="12"/>
          </p:nvPr>
        </p:nvSpPr>
        <p:spPr/>
        <p:txBody>
          <a:bodyPr/>
          <a:lstStyle/>
          <a:p>
            <a:fld id="{CF561157-2A6C-4FCF-8446-262E2CE63CE2}" type="slidenum">
              <a:rPr lang="en-US" smtClean="0"/>
              <a:t>‹#›</a:t>
            </a:fld>
            <a:endParaRPr lang="en-US"/>
          </a:p>
        </p:txBody>
      </p:sp>
    </p:spTree>
    <p:extLst>
      <p:ext uri="{BB962C8B-B14F-4D97-AF65-F5344CB8AC3E}">
        <p14:creationId xmlns:p14="http://schemas.microsoft.com/office/powerpoint/2010/main" val="26725000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15BE152-F3FD-F072-8F6A-EDAF6FA691A3}"/>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C52E8CC3-D4E6-15D1-F4A8-32428A1177B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3D20AC5-F8D6-5D78-9385-8CAF4D1B3200}"/>
              </a:ext>
            </a:extLst>
          </p:cNvPr>
          <p:cNvSpPr>
            <a:spLocks noGrp="1"/>
          </p:cNvSpPr>
          <p:nvPr>
            <p:ph type="sldNum" sz="quarter" idx="12"/>
          </p:nvPr>
        </p:nvSpPr>
        <p:spPr/>
        <p:txBody>
          <a:bodyPr/>
          <a:lstStyle/>
          <a:p>
            <a:fld id="{CF561157-2A6C-4FCF-8446-262E2CE63CE2}" type="slidenum">
              <a:rPr lang="en-US" smtClean="0"/>
              <a:t>‹#›</a:t>
            </a:fld>
            <a:endParaRPr lang="en-US"/>
          </a:p>
        </p:txBody>
      </p:sp>
    </p:spTree>
    <p:extLst>
      <p:ext uri="{BB962C8B-B14F-4D97-AF65-F5344CB8AC3E}">
        <p14:creationId xmlns:p14="http://schemas.microsoft.com/office/powerpoint/2010/main" val="20104808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25EEB-675B-8F19-0621-D266DE5FDB9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10A89F4-6D6D-B696-D153-53A24110B6F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A432E20-D7A2-0228-3085-7063D4A5AE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2A636E6-B28F-B82B-EB04-BBBD642C8A4A}"/>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5DB6C2DA-F134-F686-68C5-783A53E429D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61F3CED-6C75-629E-0060-6E649ABB5EC5}"/>
              </a:ext>
            </a:extLst>
          </p:cNvPr>
          <p:cNvSpPr>
            <a:spLocks noGrp="1"/>
          </p:cNvSpPr>
          <p:nvPr>
            <p:ph type="sldNum" sz="quarter" idx="12"/>
          </p:nvPr>
        </p:nvSpPr>
        <p:spPr/>
        <p:txBody>
          <a:bodyPr/>
          <a:lstStyle/>
          <a:p>
            <a:fld id="{CF561157-2A6C-4FCF-8446-262E2CE63CE2}" type="slidenum">
              <a:rPr lang="en-US" smtClean="0"/>
              <a:t>‹#›</a:t>
            </a:fld>
            <a:endParaRPr lang="en-US"/>
          </a:p>
        </p:txBody>
      </p:sp>
    </p:spTree>
    <p:extLst>
      <p:ext uri="{BB962C8B-B14F-4D97-AF65-F5344CB8AC3E}">
        <p14:creationId xmlns:p14="http://schemas.microsoft.com/office/powerpoint/2010/main" val="27480874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48428-40BF-6DA3-C91B-EC56A43D392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D0FCB48-C34F-44F7-E1D9-FEDCFC0C062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C4F92FF-E23F-0A67-AF1E-C1210EAA0C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4DAF6C-EC4D-EA66-AD66-A23F2EA6A7CB}"/>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3B226152-B480-61E1-EB84-E7344AEF731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F32A3E2-0D50-58BC-D92F-E1C2D7E9B11A}"/>
              </a:ext>
            </a:extLst>
          </p:cNvPr>
          <p:cNvSpPr>
            <a:spLocks noGrp="1"/>
          </p:cNvSpPr>
          <p:nvPr>
            <p:ph type="sldNum" sz="quarter" idx="12"/>
          </p:nvPr>
        </p:nvSpPr>
        <p:spPr/>
        <p:txBody>
          <a:bodyPr/>
          <a:lstStyle/>
          <a:p>
            <a:fld id="{CF561157-2A6C-4FCF-8446-262E2CE63CE2}" type="slidenum">
              <a:rPr lang="en-US" smtClean="0"/>
              <a:t>‹#›</a:t>
            </a:fld>
            <a:endParaRPr lang="en-US"/>
          </a:p>
        </p:txBody>
      </p:sp>
    </p:spTree>
    <p:extLst>
      <p:ext uri="{BB962C8B-B14F-4D97-AF65-F5344CB8AC3E}">
        <p14:creationId xmlns:p14="http://schemas.microsoft.com/office/powerpoint/2010/main" val="39645665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F086B43-B21A-4CBF-83C8-5275F16531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99A473C-EAC3-3FBD-DF29-7BD54287E7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CF45C8-5BAF-3E45-7226-C8032F20E73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endParaRPr lang="en-US"/>
          </a:p>
        </p:txBody>
      </p:sp>
      <p:sp>
        <p:nvSpPr>
          <p:cNvPr id="5" name="Footer Placeholder 4">
            <a:extLst>
              <a:ext uri="{FF2B5EF4-FFF2-40B4-BE49-F238E27FC236}">
                <a16:creationId xmlns:a16="http://schemas.microsoft.com/office/drawing/2014/main" id="{10992BC4-9907-5F82-76F0-F84C5977EB0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D7AF1D8E-FE19-274C-0ED2-C173A3B121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F561157-2A6C-4FCF-8446-262E2CE63CE2}" type="slidenum">
              <a:rPr lang="en-US" smtClean="0"/>
              <a:t>‹#›</a:t>
            </a:fld>
            <a:endParaRPr lang="en-US"/>
          </a:p>
        </p:txBody>
      </p:sp>
    </p:spTree>
    <p:extLst>
      <p:ext uri="{BB962C8B-B14F-4D97-AF65-F5344CB8AC3E}">
        <p14:creationId xmlns:p14="http://schemas.microsoft.com/office/powerpoint/2010/main" val="32764638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3" r:id="rId13"/>
    <p:sldLayoutId id="2147483665" r:id="rId14"/>
    <p:sldLayoutId id="2147483669" r:id="rId15"/>
    <p:sldLayoutId id="2147483675" r:id="rId16"/>
    <p:sldLayoutId id="2147483680" r:id="rId17"/>
    <p:sldLayoutId id="2147483670" r:id="rId18"/>
    <p:sldLayoutId id="2147483679" r:id="rId19"/>
    <p:sldLayoutId id="2147483667" r:id="rId20"/>
    <p:sldLayoutId id="2147483668" r:id="rId21"/>
    <p:sldLayoutId id="2147483671" r:id="rId22"/>
    <p:sldLayoutId id="2147483673" r:id="rId23"/>
    <p:sldLayoutId id="2147483674" r:id="rId24"/>
    <p:sldLayoutId id="2147483678" r:id="rId25"/>
    <p:sldLayoutId id="2147483676" r:id="rId2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10.png"/><Relationship Id="rId5" Type="http://schemas.microsoft.com/office/2007/relationships/hdphoto" Target="../media/hdphoto2.wdp"/><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15.xml"/><Relationship Id="rId5" Type="http://schemas.openxmlformats.org/officeDocument/2006/relationships/image" Target="../media/image23.sv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14.xml"/><Relationship Id="rId5" Type="http://schemas.openxmlformats.org/officeDocument/2006/relationships/image" Target="../media/image30.png"/><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hyperlink" Target="https://cleanpower.org/resources/45v-implications-on-green-hydrogen-industry/" TargetMode="External"/><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p:nvPr/>
        </p:nvGrpSpPr>
        <p:grpSpPr>
          <a:xfrm>
            <a:off x="-12540139" y="1509938"/>
            <a:ext cx="5218608" cy="4684997"/>
            <a:chOff x="538552" y="1509937"/>
            <a:chExt cx="5218608" cy="4684996"/>
          </a:xfrm>
        </p:grpSpPr>
        <p:sp>
          <p:nvSpPr>
            <p:cNvPr id="31" name="TextBox 30"/>
            <p:cNvSpPr txBox="1"/>
            <p:nvPr/>
          </p:nvSpPr>
          <p:spPr>
            <a:xfrm>
              <a:off x="631503" y="2938526"/>
              <a:ext cx="5125657" cy="307777"/>
            </a:xfrm>
            <a:prstGeom prst="rect">
              <a:avLst/>
            </a:prstGeom>
          </p:spPr>
          <p:txBody>
            <a:bodyPr wrap="square" lIns="0" tIns="0" rIns="0" bIns="0" rtlCol="0" anchor="t">
              <a:spAutoFit/>
            </a:bodyPr>
            <a:lstStyle/>
            <a:p>
              <a:pPr marL="0" lvl="4" defTabSz="914363">
                <a:spcBef>
                  <a:spcPts val="600"/>
                </a:spcBef>
                <a:defRPr/>
              </a:pPr>
              <a:r>
                <a:rPr lang="en-US" sz="2000" b="1" kern="0">
                  <a:solidFill>
                    <a:srgbClr val="768591"/>
                  </a:solidFill>
                </a:rPr>
                <a:t>Headquartered in Washington, D.C. with:</a:t>
              </a:r>
              <a:endParaRPr lang="en-US" sz="2000" kern="0">
                <a:solidFill>
                  <a:srgbClr val="768591"/>
                </a:solidFill>
              </a:endParaRPr>
            </a:p>
          </p:txBody>
        </p:sp>
        <p:sp>
          <p:nvSpPr>
            <p:cNvPr id="32" name="Rectangle 31"/>
            <p:cNvSpPr/>
            <p:nvPr/>
          </p:nvSpPr>
          <p:spPr>
            <a:xfrm>
              <a:off x="1988904" y="1509937"/>
              <a:ext cx="3160446" cy="1015663"/>
            </a:xfrm>
            <a:prstGeom prst="rect">
              <a:avLst/>
            </a:prstGeom>
          </p:spPr>
          <p:txBody>
            <a:bodyPr wrap="square">
              <a:spAutoFit/>
            </a:bodyPr>
            <a:lstStyle/>
            <a:p>
              <a:pPr defTabSz="914363">
                <a:defRPr/>
              </a:pPr>
              <a:r>
                <a:rPr lang="en-US" sz="2000" b="1" kern="0">
                  <a:solidFill>
                    <a:srgbClr val="768591"/>
                  </a:solidFill>
                </a:rPr>
                <a:t>Global professional, technology and marketing services firm </a:t>
              </a:r>
            </a:p>
          </p:txBody>
        </p:sp>
        <p:pic>
          <p:nvPicPr>
            <p:cNvPr id="54" name="Picture 5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38552" y="1597788"/>
              <a:ext cx="1510479" cy="909256"/>
            </a:xfrm>
            <a:prstGeom prst="rect">
              <a:avLst/>
            </a:prstGeom>
          </p:spPr>
        </p:pic>
        <p:sp>
          <p:nvSpPr>
            <p:cNvPr id="55" name="Rectangle 54"/>
            <p:cNvSpPr/>
            <p:nvPr/>
          </p:nvSpPr>
          <p:spPr>
            <a:xfrm>
              <a:off x="2728819" y="5368171"/>
              <a:ext cx="1303919" cy="614464"/>
            </a:xfrm>
            <a:prstGeom prst="rect">
              <a:avLst/>
            </a:prstGeom>
          </p:spPr>
          <p:txBody>
            <a:bodyPr wrap="square">
              <a:spAutoFit/>
            </a:bodyPr>
            <a:lstStyle/>
            <a:p>
              <a:pPr marL="0" lvl="1" defTabSz="914363">
                <a:lnSpc>
                  <a:spcPts val="2000"/>
                </a:lnSpc>
                <a:defRPr/>
              </a:pPr>
              <a:r>
                <a:rPr lang="en-US" sz="2000" kern="0">
                  <a:solidFill>
                    <a:srgbClr val="768591"/>
                  </a:solidFill>
                </a:rPr>
                <a:t>In annual</a:t>
              </a:r>
              <a:br>
                <a:rPr lang="en-US" sz="2000" kern="0">
                  <a:solidFill>
                    <a:srgbClr val="768591"/>
                  </a:solidFill>
                </a:rPr>
              </a:br>
              <a:r>
                <a:rPr lang="en-US" sz="2000" kern="0">
                  <a:solidFill>
                    <a:srgbClr val="768591"/>
                  </a:solidFill>
                </a:rPr>
                <a:t>revenue</a:t>
              </a:r>
            </a:p>
          </p:txBody>
        </p:sp>
        <p:sp>
          <p:nvSpPr>
            <p:cNvPr id="56" name="Rectangle 55"/>
            <p:cNvSpPr/>
            <p:nvPr/>
          </p:nvSpPr>
          <p:spPr>
            <a:xfrm>
              <a:off x="550275" y="5261729"/>
              <a:ext cx="1898277" cy="933204"/>
            </a:xfrm>
            <a:prstGeom prst="rect">
              <a:avLst/>
            </a:prstGeom>
          </p:spPr>
          <p:txBody>
            <a:bodyPr wrap="none">
              <a:spAutoFit/>
            </a:bodyPr>
            <a:lstStyle/>
            <a:p>
              <a:pPr marL="0" lvl="1" defTabSz="914363">
                <a:lnSpc>
                  <a:spcPts val="6000"/>
                </a:lnSpc>
                <a:defRPr/>
              </a:pPr>
              <a:r>
                <a:rPr lang="en-US" sz="6000" b="1" kern="0" baseline="30000">
                  <a:solidFill>
                    <a:srgbClr val="768591"/>
                  </a:solidFill>
                </a:rPr>
                <a:t>$</a:t>
              </a:r>
              <a:r>
                <a:rPr lang="en-US" sz="7200" b="1" kern="0" spc="-300">
                  <a:solidFill>
                    <a:srgbClr val="768591"/>
                  </a:solidFill>
                </a:rPr>
                <a:t>1.2B</a:t>
              </a:r>
              <a:endParaRPr lang="en-US" sz="7200" kern="0">
                <a:solidFill>
                  <a:srgbClr val="768591"/>
                </a:solidFill>
              </a:endParaRPr>
            </a:p>
          </p:txBody>
        </p:sp>
        <p:sp>
          <p:nvSpPr>
            <p:cNvPr id="57" name="Rectangle 56"/>
            <p:cNvSpPr/>
            <p:nvPr/>
          </p:nvSpPr>
          <p:spPr>
            <a:xfrm>
              <a:off x="2125663" y="4198853"/>
              <a:ext cx="1648344" cy="853503"/>
            </a:xfrm>
            <a:prstGeom prst="rect">
              <a:avLst/>
            </a:prstGeom>
          </p:spPr>
          <p:txBody>
            <a:bodyPr wrap="square">
              <a:spAutoFit/>
            </a:bodyPr>
            <a:lstStyle/>
            <a:p>
              <a:pPr marL="0" lvl="4" defTabSz="914363">
                <a:lnSpc>
                  <a:spcPts val="3000"/>
                </a:lnSpc>
                <a:defRPr/>
              </a:pPr>
              <a:br>
                <a:rPr lang="en-US" sz="7200" b="1" kern="0">
                  <a:solidFill>
                    <a:srgbClr val="768591"/>
                  </a:solidFill>
                </a:rPr>
              </a:br>
              <a:endParaRPr lang="en-US" sz="2400" kern="0">
                <a:solidFill>
                  <a:srgbClr val="768591"/>
                </a:solidFill>
              </a:endParaRPr>
            </a:p>
          </p:txBody>
        </p:sp>
        <p:sp>
          <p:nvSpPr>
            <p:cNvPr id="58" name="Rectangle 57"/>
            <p:cNvSpPr/>
            <p:nvPr/>
          </p:nvSpPr>
          <p:spPr>
            <a:xfrm>
              <a:off x="3656991" y="3918517"/>
              <a:ext cx="874887" cy="400110"/>
            </a:xfrm>
            <a:prstGeom prst="rect">
              <a:avLst/>
            </a:prstGeom>
          </p:spPr>
          <p:txBody>
            <a:bodyPr wrap="square" lIns="0" rIns="0">
              <a:spAutoFit/>
            </a:bodyPr>
            <a:lstStyle/>
            <a:p>
              <a:pPr marL="0" lvl="1" defTabSz="914363">
                <a:defRPr/>
              </a:pPr>
              <a:r>
                <a:rPr lang="en-US" sz="2000" kern="0">
                  <a:solidFill>
                    <a:srgbClr val="768591"/>
                  </a:solidFill>
                </a:rPr>
                <a:t>Offices</a:t>
              </a:r>
            </a:p>
          </p:txBody>
        </p:sp>
        <p:sp>
          <p:nvSpPr>
            <p:cNvPr id="59" name="Rectangle 58"/>
            <p:cNvSpPr/>
            <p:nvPr/>
          </p:nvSpPr>
          <p:spPr>
            <a:xfrm>
              <a:off x="2642230" y="3281599"/>
              <a:ext cx="1305865" cy="1200329"/>
            </a:xfrm>
            <a:prstGeom prst="rect">
              <a:avLst/>
            </a:prstGeom>
          </p:spPr>
          <p:txBody>
            <a:bodyPr wrap="square">
              <a:spAutoFit/>
            </a:bodyPr>
            <a:lstStyle/>
            <a:p>
              <a:r>
                <a:rPr lang="en-US" sz="7200" b="1">
                  <a:solidFill>
                    <a:srgbClr val="768591"/>
                  </a:solidFill>
                </a:rPr>
                <a:t>67</a:t>
              </a:r>
            </a:p>
          </p:txBody>
        </p:sp>
        <p:pic>
          <p:nvPicPr>
            <p:cNvPr id="60" name="Picture 59"/>
            <p:cNvPicPr>
              <a:picLocks noChangeAspect="1"/>
            </p:cNvPicPr>
            <p:nvPr/>
          </p:nvPicPr>
          <p:blipFill>
            <a:blip r:embed="rId4" cstate="screen">
              <a:extLst>
                <a:ext uri="{BEBA8EAE-BF5A-486C-A8C5-ECC9F3942E4B}">
                  <a14:imgProps xmlns:a14="http://schemas.microsoft.com/office/drawing/2010/main">
                    <a14:imgLayer r:embed="rId5">
                      <a14:imgEffect>
                        <a14:sharpenSoften amount="100000"/>
                      </a14:imgEffect>
                      <a14:imgEffect>
                        <a14:brightnessContrast bright="-19000" contrast="-30000"/>
                      </a14:imgEffect>
                    </a14:imgLayer>
                  </a14:imgProps>
                </a:ext>
                <a:ext uri="{28A0092B-C50C-407E-A947-70E740481C1C}">
                  <a14:useLocalDpi xmlns:a14="http://schemas.microsoft.com/office/drawing/2010/main" val="0"/>
                </a:ext>
              </a:extLst>
            </a:blip>
            <a:stretch>
              <a:fillRect/>
            </a:stretch>
          </p:blipFill>
          <p:spPr>
            <a:xfrm>
              <a:off x="634456" y="3321276"/>
              <a:ext cx="1929737" cy="987903"/>
            </a:xfrm>
            <a:prstGeom prst="rect">
              <a:avLst/>
            </a:prstGeom>
          </p:spPr>
        </p:pic>
      </p:grpSp>
      <p:grpSp>
        <p:nvGrpSpPr>
          <p:cNvPr id="61" name="Group 60"/>
          <p:cNvGrpSpPr/>
          <p:nvPr/>
        </p:nvGrpSpPr>
        <p:grpSpPr>
          <a:xfrm>
            <a:off x="20255064" y="1382955"/>
            <a:ext cx="4978356" cy="4856757"/>
            <a:chOff x="5788559" y="1382954"/>
            <a:chExt cx="4978356" cy="4856757"/>
          </a:xfrm>
        </p:grpSpPr>
        <p:sp>
          <p:nvSpPr>
            <p:cNvPr id="62" name="Rectangle 61"/>
            <p:cNvSpPr/>
            <p:nvPr/>
          </p:nvSpPr>
          <p:spPr>
            <a:xfrm>
              <a:off x="7543503" y="3305252"/>
              <a:ext cx="1280184" cy="2308324"/>
            </a:xfrm>
            <a:prstGeom prst="rect">
              <a:avLst/>
            </a:prstGeom>
          </p:spPr>
          <p:txBody>
            <a:bodyPr wrap="square">
              <a:spAutoFit/>
            </a:bodyPr>
            <a:lstStyle/>
            <a:p>
              <a:pPr defTabSz="914363">
                <a:defRPr/>
              </a:pPr>
              <a:r>
                <a:rPr lang="en-US" sz="7200" b="1" kern="0" spc="-300">
                  <a:solidFill>
                    <a:srgbClr val="768591"/>
                  </a:solidFill>
                </a:rPr>
                <a:t>80</a:t>
              </a:r>
              <a:r>
                <a:rPr lang="en-US" sz="1600" kern="0">
                  <a:solidFill>
                    <a:srgbClr val="768591"/>
                  </a:solidFill>
                </a:rPr>
                <a:t> </a:t>
              </a:r>
            </a:p>
          </p:txBody>
        </p:sp>
        <p:sp>
          <p:nvSpPr>
            <p:cNvPr id="63" name="Rectangle 62"/>
            <p:cNvSpPr/>
            <p:nvPr/>
          </p:nvSpPr>
          <p:spPr>
            <a:xfrm>
              <a:off x="8636829" y="3815228"/>
              <a:ext cx="1845884" cy="523220"/>
            </a:xfrm>
            <a:prstGeom prst="rect">
              <a:avLst/>
            </a:prstGeom>
          </p:spPr>
          <p:txBody>
            <a:bodyPr wrap="square" lIns="0">
              <a:spAutoFit/>
            </a:bodyPr>
            <a:lstStyle/>
            <a:p>
              <a:pPr defTabSz="914363">
                <a:defRPr/>
              </a:pPr>
              <a:r>
                <a:rPr lang="en-US" sz="2000" kern="0">
                  <a:solidFill>
                    <a:srgbClr val="768591"/>
                  </a:solidFill>
                </a:rPr>
                <a:t>Nationalities</a:t>
              </a:r>
              <a:r>
                <a:rPr lang="en-US" sz="2800" kern="0">
                  <a:solidFill>
                    <a:srgbClr val="768591"/>
                  </a:solidFill>
                </a:rPr>
                <a:t> </a:t>
              </a:r>
            </a:p>
          </p:txBody>
        </p:sp>
        <p:sp>
          <p:nvSpPr>
            <p:cNvPr id="64" name="Rectangle 63"/>
            <p:cNvSpPr/>
            <p:nvPr/>
          </p:nvSpPr>
          <p:spPr>
            <a:xfrm>
              <a:off x="8675083" y="5618132"/>
              <a:ext cx="1385957" cy="400110"/>
            </a:xfrm>
            <a:prstGeom prst="rect">
              <a:avLst/>
            </a:prstGeom>
          </p:spPr>
          <p:txBody>
            <a:bodyPr wrap="none" lIns="0">
              <a:spAutoFit/>
            </a:bodyPr>
            <a:lstStyle/>
            <a:p>
              <a:pPr defTabSz="914363">
                <a:defRPr/>
              </a:pPr>
              <a:r>
                <a:rPr lang="en-US" sz="2000" kern="0">
                  <a:solidFill>
                    <a:srgbClr val="768591"/>
                  </a:solidFill>
                </a:rPr>
                <a:t>Languages</a:t>
              </a:r>
            </a:p>
          </p:txBody>
        </p:sp>
        <p:sp>
          <p:nvSpPr>
            <p:cNvPr id="65" name="Rectangle 64"/>
            <p:cNvSpPr/>
            <p:nvPr/>
          </p:nvSpPr>
          <p:spPr>
            <a:xfrm>
              <a:off x="7656993" y="4821588"/>
              <a:ext cx="2843139" cy="400110"/>
            </a:xfrm>
            <a:prstGeom prst="rect">
              <a:avLst/>
            </a:prstGeom>
          </p:spPr>
          <p:txBody>
            <a:bodyPr wrap="square" lIns="0">
              <a:spAutoFit/>
            </a:bodyPr>
            <a:lstStyle/>
            <a:p>
              <a:pPr defTabSz="914363">
                <a:defRPr/>
              </a:pPr>
              <a:r>
                <a:rPr lang="en-US" sz="2000" b="1" kern="0">
                  <a:solidFill>
                    <a:srgbClr val="768591"/>
                  </a:solidFill>
                </a:rPr>
                <a:t>Speaking more than</a:t>
              </a:r>
              <a:endParaRPr lang="en-US" sz="2000" kern="0">
                <a:solidFill>
                  <a:srgbClr val="768591"/>
                </a:solidFill>
              </a:endParaRPr>
            </a:p>
          </p:txBody>
        </p:sp>
        <p:sp>
          <p:nvSpPr>
            <p:cNvPr id="66" name="Rectangle 65"/>
            <p:cNvSpPr/>
            <p:nvPr/>
          </p:nvSpPr>
          <p:spPr>
            <a:xfrm>
              <a:off x="7580811" y="4921786"/>
              <a:ext cx="1235647" cy="1317925"/>
            </a:xfrm>
            <a:prstGeom prst="rect">
              <a:avLst/>
            </a:prstGeom>
          </p:spPr>
          <p:txBody>
            <a:bodyPr wrap="square">
              <a:spAutoFit/>
            </a:bodyPr>
            <a:lstStyle/>
            <a:p>
              <a:pPr defTabSz="914363">
                <a:lnSpc>
                  <a:spcPts val="10040"/>
                </a:lnSpc>
                <a:defRPr/>
              </a:pPr>
              <a:r>
                <a:rPr lang="en-US" sz="7200" b="1" kern="0" spc="-300">
                  <a:solidFill>
                    <a:srgbClr val="768591"/>
                  </a:solidFill>
                </a:rPr>
                <a:t>70</a:t>
              </a:r>
              <a:endParaRPr lang="en-US" sz="7200" kern="0" spc="-300">
                <a:solidFill>
                  <a:srgbClr val="768591"/>
                </a:solidFill>
              </a:endParaRPr>
            </a:p>
          </p:txBody>
        </p:sp>
        <p:sp>
          <p:nvSpPr>
            <p:cNvPr id="67" name="Rectangle 66"/>
            <p:cNvSpPr/>
            <p:nvPr/>
          </p:nvSpPr>
          <p:spPr>
            <a:xfrm>
              <a:off x="7583612" y="1382954"/>
              <a:ext cx="1441849" cy="400110"/>
            </a:xfrm>
            <a:prstGeom prst="rect">
              <a:avLst/>
            </a:prstGeom>
          </p:spPr>
          <p:txBody>
            <a:bodyPr wrap="square">
              <a:spAutoFit/>
            </a:bodyPr>
            <a:lstStyle/>
            <a:p>
              <a:pPr defTabSz="914363">
                <a:defRPr/>
              </a:pPr>
              <a:r>
                <a:rPr lang="en-US" sz="2000" b="1" kern="0">
                  <a:solidFill>
                    <a:srgbClr val="768591"/>
                  </a:solidFill>
                </a:rPr>
                <a:t>More than</a:t>
              </a:r>
              <a:endParaRPr lang="en-US" sz="2160" kern="0">
                <a:solidFill>
                  <a:srgbClr val="768591"/>
                </a:solidFill>
              </a:endParaRPr>
            </a:p>
          </p:txBody>
        </p:sp>
        <p:sp>
          <p:nvSpPr>
            <p:cNvPr id="68" name="Rectangle 67"/>
            <p:cNvSpPr/>
            <p:nvPr/>
          </p:nvSpPr>
          <p:spPr>
            <a:xfrm>
              <a:off x="7544012" y="1443075"/>
              <a:ext cx="2369969" cy="2600327"/>
            </a:xfrm>
            <a:prstGeom prst="rect">
              <a:avLst/>
            </a:prstGeom>
          </p:spPr>
          <p:txBody>
            <a:bodyPr wrap="square">
              <a:spAutoFit/>
            </a:bodyPr>
            <a:lstStyle/>
            <a:p>
              <a:pPr defTabSz="914363">
                <a:lnSpc>
                  <a:spcPts val="10040"/>
                </a:lnSpc>
                <a:defRPr/>
              </a:pPr>
              <a:r>
                <a:rPr lang="en-US" sz="7200" b="1" kern="0" spc="-300">
                  <a:solidFill>
                    <a:srgbClr val="768591"/>
                  </a:solidFill>
                </a:rPr>
                <a:t>5,000</a:t>
              </a:r>
              <a:endParaRPr lang="en-US" sz="7200" kern="0" spc="-300">
                <a:solidFill>
                  <a:srgbClr val="768591"/>
                </a:solidFill>
              </a:endParaRPr>
            </a:p>
          </p:txBody>
        </p:sp>
        <p:sp>
          <p:nvSpPr>
            <p:cNvPr id="69" name="Rectangle 68"/>
            <p:cNvSpPr/>
            <p:nvPr/>
          </p:nvSpPr>
          <p:spPr>
            <a:xfrm>
              <a:off x="9781709" y="2151672"/>
              <a:ext cx="985206" cy="400110"/>
            </a:xfrm>
            <a:prstGeom prst="rect">
              <a:avLst/>
            </a:prstGeom>
          </p:spPr>
          <p:txBody>
            <a:bodyPr wrap="none" lIns="0">
              <a:spAutoFit/>
            </a:bodyPr>
            <a:lstStyle/>
            <a:p>
              <a:pPr defTabSz="914363">
                <a:defRPr/>
              </a:pPr>
              <a:r>
                <a:rPr lang="en-US" sz="2000" kern="0">
                  <a:solidFill>
                    <a:srgbClr val="768591"/>
                  </a:solidFill>
                </a:rPr>
                <a:t>People</a:t>
              </a:r>
              <a:r>
                <a:rPr lang="en-US" sz="2000" b="1" kern="0">
                  <a:solidFill>
                    <a:srgbClr val="768591"/>
                  </a:solidFill>
                </a:rPr>
                <a:t> </a:t>
              </a:r>
              <a:endParaRPr lang="en-US" sz="2160" kern="0">
                <a:solidFill>
                  <a:srgbClr val="768591"/>
                </a:solidFill>
              </a:endParaRPr>
            </a:p>
          </p:txBody>
        </p:sp>
        <p:pic>
          <p:nvPicPr>
            <p:cNvPr id="71" name="Picture 70"/>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5804212" y="3330393"/>
              <a:ext cx="1717213" cy="1005439"/>
            </a:xfrm>
            <a:prstGeom prst="rect">
              <a:avLst/>
            </a:prstGeom>
          </p:spPr>
        </p:pic>
        <p:pic>
          <p:nvPicPr>
            <p:cNvPr id="72" name="Picture 71"/>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5788559" y="4968339"/>
              <a:ext cx="1867937" cy="1049903"/>
            </a:xfrm>
            <a:prstGeom prst="rect">
              <a:avLst/>
            </a:prstGeom>
          </p:spPr>
        </p:pic>
        <p:pic>
          <p:nvPicPr>
            <p:cNvPr id="73" name="Picture 72"/>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6124344" y="1497641"/>
              <a:ext cx="1397081" cy="1012677"/>
            </a:xfrm>
            <a:prstGeom prst="rect">
              <a:avLst/>
            </a:prstGeom>
          </p:spPr>
        </p:pic>
      </p:grpSp>
      <p:sp>
        <p:nvSpPr>
          <p:cNvPr id="5" name="Text Placeholder 4"/>
          <p:cNvSpPr>
            <a:spLocks noGrp="1"/>
          </p:cNvSpPr>
          <p:nvPr>
            <p:ph type="body" sz="quarter" idx="11"/>
          </p:nvPr>
        </p:nvSpPr>
        <p:spPr>
          <a:xfrm>
            <a:off x="4438103" y="6194935"/>
            <a:ext cx="5496098" cy="431233"/>
          </a:xfrm>
        </p:spPr>
        <p:txBody>
          <a:bodyPr vert="horz" lIns="0" tIns="0" rIns="0" bIns="0" rtlCol="0" anchor="t">
            <a:noAutofit/>
          </a:bodyPr>
          <a:lstStyle/>
          <a:p>
            <a:r>
              <a:rPr lang="en-US" sz="2000" b="1" dirty="0">
                <a:latin typeface="DM Sans" pitchFamily="2" charset="0"/>
              </a:rPr>
              <a:t>October 10, 2024</a:t>
            </a:r>
          </a:p>
        </p:txBody>
      </p:sp>
      <p:sp>
        <p:nvSpPr>
          <p:cNvPr id="4" name="Title 3"/>
          <p:cNvSpPr>
            <a:spLocks noGrp="1"/>
          </p:cNvSpPr>
          <p:nvPr>
            <p:ph type="title"/>
          </p:nvPr>
        </p:nvSpPr>
        <p:spPr>
          <a:xfrm>
            <a:off x="3958102" y="3529473"/>
            <a:ext cx="8005864" cy="1559414"/>
          </a:xfrm>
        </p:spPr>
        <p:txBody>
          <a:bodyPr>
            <a:noAutofit/>
          </a:bodyPr>
          <a:lstStyle/>
          <a:p>
            <a:r>
              <a:rPr lang="en-US" sz="3600" b="1" dirty="0">
                <a:latin typeface="DM Sans" pitchFamily="2" charset="0"/>
              </a:rPr>
              <a:t>Economy-wide Impacts of the Inflation Reduction Act Energy Provisions</a:t>
            </a:r>
            <a:br>
              <a:rPr lang="en-US" sz="3600" b="1" dirty="0">
                <a:latin typeface="DM Sans" pitchFamily="2" charset="0"/>
              </a:rPr>
            </a:br>
            <a:br>
              <a:rPr lang="en-US" sz="3600" b="1" dirty="0">
                <a:latin typeface="DM Sans" pitchFamily="2" charset="0"/>
              </a:rPr>
            </a:br>
            <a:r>
              <a:rPr lang="en-US" sz="3200" b="1" i="1" dirty="0">
                <a:latin typeface="DM Sans" pitchFamily="2" charset="0"/>
              </a:rPr>
              <a:t>Modeling Methodology</a:t>
            </a:r>
            <a:endParaRPr lang="en-US" sz="3600" b="1" i="1" dirty="0">
              <a:solidFill>
                <a:schemeClr val="accent5"/>
              </a:solidFill>
              <a:latin typeface="DM Sans" pitchFamily="2" charset="0"/>
            </a:endParaRPr>
          </a:p>
        </p:txBody>
      </p:sp>
    </p:spTree>
    <p:extLst>
      <p:ext uri="{BB962C8B-B14F-4D97-AF65-F5344CB8AC3E}">
        <p14:creationId xmlns:p14="http://schemas.microsoft.com/office/powerpoint/2010/main" val="8060339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highway with cars on it&#10;&#10;Description automatically generated">
            <a:extLst>
              <a:ext uri="{FF2B5EF4-FFF2-40B4-BE49-F238E27FC236}">
                <a16:creationId xmlns:a16="http://schemas.microsoft.com/office/drawing/2014/main" id="{31256292-7876-6EB4-EFD8-9028E54E1A99}"/>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7732451" y="0"/>
            <a:ext cx="4459550" cy="6858000"/>
          </a:xfrm>
          <a:prstGeom prst="rect">
            <a:avLst/>
          </a:prstGeom>
        </p:spPr>
      </p:pic>
      <p:sp>
        <p:nvSpPr>
          <p:cNvPr id="13" name="Title 12"/>
          <p:cNvSpPr>
            <a:spLocks noGrp="1"/>
          </p:cNvSpPr>
          <p:nvPr>
            <p:ph type="title"/>
          </p:nvPr>
        </p:nvSpPr>
        <p:spPr/>
        <p:txBody>
          <a:bodyPr>
            <a:normAutofit/>
          </a:bodyPr>
          <a:lstStyle/>
          <a:p>
            <a:r>
              <a:rPr lang="en-US"/>
              <a:t>Transportation: Modeling Overview</a:t>
            </a:r>
          </a:p>
        </p:txBody>
      </p:sp>
      <p:sp>
        <p:nvSpPr>
          <p:cNvPr id="3" name="Slide Number Placeholder 2"/>
          <p:cNvSpPr>
            <a:spLocks noGrp="1"/>
          </p:cNvSpPr>
          <p:nvPr>
            <p:ph type="sldNum" sz="quarter" idx="12"/>
          </p:nvPr>
        </p:nvSpPr>
        <p:spPr/>
        <p:txBody>
          <a:bodyPr/>
          <a:lstStyle/>
          <a:p>
            <a:fld id="{F384092C-9B9C-9748-AC6A-F06C9D03AD52}" type="slidenum">
              <a:rPr lang="en-US" smtClean="0"/>
              <a:pPr/>
              <a:t>10</a:t>
            </a:fld>
            <a:endParaRPr lang="en-US"/>
          </a:p>
        </p:txBody>
      </p:sp>
      <p:sp>
        <p:nvSpPr>
          <p:cNvPr id="4" name="Text Placeholder 3"/>
          <p:cNvSpPr>
            <a:spLocks noGrp="1"/>
          </p:cNvSpPr>
          <p:nvPr>
            <p:ph type="body" sz="quarter" idx="13"/>
          </p:nvPr>
        </p:nvSpPr>
        <p:spPr>
          <a:xfrm>
            <a:off x="497542" y="1304365"/>
            <a:ext cx="7044162" cy="5223250"/>
          </a:xfrm>
        </p:spPr>
        <p:txBody>
          <a:bodyPr vert="horz" lIns="91440" tIns="45720" rIns="91440" bIns="45720" rtlCol="0" anchor="t">
            <a:normAutofit/>
          </a:bodyPr>
          <a:lstStyle/>
          <a:p>
            <a:pPr marL="0" indent="0">
              <a:buNone/>
            </a:pPr>
            <a:r>
              <a:rPr lang="en-US" sz="1800" dirty="0">
                <a:latin typeface="DM Sans"/>
              </a:rPr>
              <a:t>Modeled using </a:t>
            </a:r>
            <a:r>
              <a:rPr lang="en-US" sz="1800" dirty="0">
                <a:effectLst/>
                <a:latin typeface="DM Sans"/>
                <a:ea typeface="Aptos" panose="020B0004020202020204" pitchFamily="34" charset="0"/>
                <a:cs typeface="Times New Roman"/>
              </a:rPr>
              <a:t>EPA’s MOVES4 and CO</a:t>
            </a:r>
            <a:r>
              <a:rPr lang="en-US" sz="1800" baseline="-25000" dirty="0">
                <a:effectLst/>
                <a:latin typeface="DM Sans"/>
                <a:ea typeface="Aptos" panose="020B0004020202020204" pitchFamily="34" charset="0"/>
                <a:cs typeface="Times New Roman"/>
              </a:rPr>
              <a:t>2</a:t>
            </a:r>
            <a:r>
              <a:rPr lang="en-US" sz="1800" dirty="0">
                <a:effectLst/>
                <a:latin typeface="DM Sans"/>
                <a:ea typeface="Aptos" panose="020B0004020202020204" pitchFamily="34" charset="0"/>
                <a:cs typeface="Times New Roman"/>
              </a:rPr>
              <a:t>Sight models</a:t>
            </a:r>
          </a:p>
          <a:p>
            <a:pPr lvl="1"/>
            <a:r>
              <a:rPr lang="en-US" sz="1800" dirty="0">
                <a:latin typeface="DM Sans"/>
              </a:rPr>
              <a:t>EPA MOVES4 model gives vehicle-miles traveled (VMT), vehicle population, energy consumption, and emissions by vehicle type , fuel type , and model year at state (and county) level</a:t>
            </a:r>
          </a:p>
          <a:p>
            <a:pPr lvl="1"/>
            <a:r>
              <a:rPr lang="en-US" sz="1800" dirty="0">
                <a:latin typeface="DM Sans"/>
              </a:rPr>
              <a:t>Using CO</a:t>
            </a:r>
            <a:r>
              <a:rPr lang="en-US" sz="1800" baseline="-25000" dirty="0">
                <a:latin typeface="DM Sans"/>
              </a:rPr>
              <a:t>2</a:t>
            </a:r>
            <a:r>
              <a:rPr lang="en-US" sz="1800" dirty="0">
                <a:latin typeface="DM Sans"/>
              </a:rPr>
              <a:t>Sight, battery electric vehicles (BEVs), fuel cell electric vehicles (FCEVs), and plug-in hybrid electric vehicles (PHEVs) are phased in; using MOVES4 for total VMT, vehicle population, and vehicle turnover projections</a:t>
            </a:r>
          </a:p>
          <a:p>
            <a:pPr lvl="1"/>
            <a:r>
              <a:rPr lang="en-US" sz="1800" dirty="0">
                <a:latin typeface="DM Sans"/>
              </a:rPr>
              <a:t>Phase-in is based on sales curves, which allocate a percentage of the baseline internal combustion engine vehicle (ICEV) VMT to zero-emission vehicles (ZEVs)</a:t>
            </a:r>
          </a:p>
          <a:p>
            <a:pPr marL="342900" indent="-342900">
              <a:spcBef>
                <a:spcPts val="0"/>
              </a:spcBef>
              <a:buSzPts val="1000"/>
              <a:buFont typeface="Symbol" panose="05050102010706020507" pitchFamily="18" charset="2"/>
              <a:buChar char=""/>
              <a:tabLst>
                <a:tab pos="457200" algn="l"/>
              </a:tabLst>
            </a:pPr>
            <a:endParaRPr lang="en-US" sz="1800" dirty="0"/>
          </a:p>
          <a:p>
            <a:pPr marL="0" indent="0">
              <a:buNone/>
            </a:pPr>
            <a:r>
              <a:rPr lang="en-US" sz="1800" b="1" dirty="0">
                <a:latin typeface="DM Sans"/>
              </a:rPr>
              <a:t>Key Input Assumption:</a:t>
            </a:r>
            <a:r>
              <a:rPr lang="en-US" sz="1800" dirty="0">
                <a:latin typeface="DM Sans"/>
              </a:rPr>
              <a:t> sales curves – project how IRA incentives will impact ZEV sales</a:t>
            </a:r>
          </a:p>
          <a:p>
            <a:pPr marL="932815" lvl="2" indent="-285750"/>
            <a:r>
              <a:rPr lang="en-US" sz="1800" dirty="0">
                <a:latin typeface="DM Sans"/>
              </a:rPr>
              <a:t>Sales curves of ZEVs with and without IRA</a:t>
            </a:r>
          </a:p>
          <a:p>
            <a:pPr marL="342900" indent="-342900">
              <a:spcBef>
                <a:spcPts val="0"/>
              </a:spcBef>
              <a:buSzPts val="1000"/>
              <a:buFont typeface="Symbol" panose="05050102010706020507" pitchFamily="18" charset="2"/>
              <a:buChar char=""/>
              <a:tabLst>
                <a:tab pos="457200" algn="l"/>
              </a:tabLst>
            </a:pPr>
            <a:endParaRPr lang="en-US" sz="1800" dirty="0"/>
          </a:p>
          <a:p>
            <a:pPr marL="0" indent="0">
              <a:spcBef>
                <a:spcPts val="0"/>
              </a:spcBef>
              <a:buSzPts val="1000"/>
              <a:buNone/>
              <a:tabLst>
                <a:tab pos="457200" algn="l"/>
              </a:tabLst>
            </a:pPr>
            <a:r>
              <a:rPr lang="en-US" sz="1800" b="1" dirty="0">
                <a:latin typeface="DM Sans"/>
              </a:rPr>
              <a:t>Key Input Assumption: </a:t>
            </a:r>
            <a:r>
              <a:rPr lang="en-US" sz="1800" dirty="0">
                <a:latin typeface="DM Sans"/>
              </a:rPr>
              <a:t>costs – project what share of purchased ZEVs will be eligible for IRA tax credits</a:t>
            </a:r>
            <a:endParaRPr lang="en-US" sz="1800" dirty="0">
              <a:effectLst/>
              <a:latin typeface="DM Sans"/>
              <a:ea typeface="Times New Roman" panose="02020603050405020304" pitchFamily="18" charset="0"/>
              <a:cs typeface="Aptos" panose="020B0004020202020204" pitchFamily="34" charset="0"/>
            </a:endParaRPr>
          </a:p>
        </p:txBody>
      </p:sp>
      <p:sp>
        <p:nvSpPr>
          <p:cNvPr id="5" name="Text Placeholder 1">
            <a:extLst>
              <a:ext uri="{FF2B5EF4-FFF2-40B4-BE49-F238E27FC236}">
                <a16:creationId xmlns:a16="http://schemas.microsoft.com/office/drawing/2014/main" id="{6F9C3D9C-1E08-0B97-5581-2114CE960F8F}"/>
              </a:ext>
            </a:extLst>
          </p:cNvPr>
          <p:cNvSpPr>
            <a:spLocks noGrp="1"/>
          </p:cNvSpPr>
          <p:nvPr>
            <p:ph type="body" sz="quarter" idx="14"/>
          </p:nvPr>
        </p:nvSpPr>
        <p:spPr>
          <a:xfrm>
            <a:off x="1075498" y="108204"/>
            <a:ext cx="4956175" cy="422275"/>
          </a:xfrm>
        </p:spPr>
        <p:txBody>
          <a:bodyPr>
            <a:normAutofit/>
          </a:bodyPr>
          <a:lstStyle/>
          <a:p>
            <a:r>
              <a:rPr lang="en-US">
                <a:latin typeface="DM Sans" pitchFamily="2" charset="0"/>
              </a:rPr>
              <a:t>Sector Modeling Methodology</a:t>
            </a:r>
          </a:p>
        </p:txBody>
      </p:sp>
    </p:spTree>
    <p:extLst>
      <p:ext uri="{BB962C8B-B14F-4D97-AF65-F5344CB8AC3E}">
        <p14:creationId xmlns:p14="http://schemas.microsoft.com/office/powerpoint/2010/main" val="4117004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072332" y="560935"/>
            <a:ext cx="9086735" cy="630090"/>
          </a:xfrm>
        </p:spPr>
        <p:txBody>
          <a:bodyPr>
            <a:normAutofit/>
          </a:bodyPr>
          <a:lstStyle/>
          <a:p>
            <a:r>
              <a:rPr lang="en-US">
                <a:latin typeface="DM Sans"/>
              </a:rPr>
              <a:t>Transportation: Light Duty Vehicles (LDVs) Sales Curves</a:t>
            </a:r>
          </a:p>
        </p:txBody>
      </p:sp>
      <p:sp>
        <p:nvSpPr>
          <p:cNvPr id="3" name="Slide Number Placeholder 2"/>
          <p:cNvSpPr>
            <a:spLocks noGrp="1"/>
          </p:cNvSpPr>
          <p:nvPr>
            <p:ph type="sldNum" sz="quarter" idx="12"/>
          </p:nvPr>
        </p:nvSpPr>
        <p:spPr/>
        <p:txBody>
          <a:bodyPr/>
          <a:lstStyle/>
          <a:p>
            <a:fld id="{F384092C-9B9C-9748-AC6A-F06C9D03AD52}" type="slidenum">
              <a:rPr lang="en-US" smtClean="0"/>
              <a:pPr/>
              <a:t>11</a:t>
            </a:fld>
            <a:endParaRPr lang="en-US"/>
          </a:p>
        </p:txBody>
      </p:sp>
      <p:sp>
        <p:nvSpPr>
          <p:cNvPr id="4" name="Text Placeholder 3"/>
          <p:cNvSpPr>
            <a:spLocks noGrp="1"/>
          </p:cNvSpPr>
          <p:nvPr>
            <p:ph type="body" sz="quarter" idx="13"/>
          </p:nvPr>
        </p:nvSpPr>
        <p:spPr>
          <a:xfrm>
            <a:off x="693093" y="1241504"/>
            <a:ext cx="5707708" cy="4388197"/>
          </a:xfrm>
        </p:spPr>
        <p:txBody>
          <a:bodyPr vert="horz" lIns="91440" tIns="45720" rIns="91440" bIns="45720" rtlCol="0" anchor="t">
            <a:normAutofit/>
          </a:bodyPr>
          <a:lstStyle/>
          <a:p>
            <a:pPr marL="0" indent="0">
              <a:lnSpc>
                <a:spcPct val="100000"/>
              </a:lnSpc>
              <a:buNone/>
            </a:pPr>
            <a:r>
              <a:rPr lang="en-US" sz="1400" b="1" dirty="0">
                <a:latin typeface="DM Sans"/>
              </a:rPr>
              <a:t>T</a:t>
            </a:r>
            <a:r>
              <a:rPr lang="en-US" sz="1200" b="1" dirty="0">
                <a:latin typeface="DM Sans"/>
              </a:rPr>
              <a:t>wo Sets of States</a:t>
            </a:r>
          </a:p>
          <a:p>
            <a:pPr>
              <a:lnSpc>
                <a:spcPct val="100000"/>
              </a:lnSpc>
              <a:spcBef>
                <a:spcPts val="0"/>
              </a:spcBef>
              <a:buFont typeface="+mj-lt"/>
              <a:buAutoNum type="arabicPeriod"/>
            </a:pPr>
            <a:r>
              <a:rPr lang="en-US" sz="1200" dirty="0">
                <a:latin typeface="DM Sans"/>
              </a:rPr>
              <a:t>States that have not adopted California’s (CA’s) Advanced Clean Cars II (ACCII)</a:t>
            </a:r>
            <a:r>
              <a:rPr lang="en-US" sz="1400" baseline="30000" dirty="0">
                <a:latin typeface="DM Sans"/>
              </a:rPr>
              <a:t>1,2</a:t>
            </a:r>
          </a:p>
          <a:p>
            <a:pPr>
              <a:lnSpc>
                <a:spcPct val="100000"/>
              </a:lnSpc>
              <a:spcBef>
                <a:spcPts val="0"/>
              </a:spcBef>
              <a:buFont typeface="+mj-lt"/>
              <a:buAutoNum type="arabicPeriod"/>
            </a:pPr>
            <a:r>
              <a:rPr lang="en-US" sz="1200" dirty="0">
                <a:latin typeface="DM Sans"/>
              </a:rPr>
              <a:t>States that have adopted ACCII</a:t>
            </a:r>
            <a:r>
              <a:rPr lang="en-US" sz="1400" baseline="30000" dirty="0">
                <a:latin typeface="DM Sans"/>
              </a:rPr>
              <a:t>3</a:t>
            </a:r>
          </a:p>
          <a:p>
            <a:pPr marL="685800" lvl="2">
              <a:lnSpc>
                <a:spcPct val="100000"/>
              </a:lnSpc>
              <a:spcBef>
                <a:spcPts val="0"/>
              </a:spcBef>
            </a:pPr>
            <a:r>
              <a:rPr lang="en-US" sz="1200" dirty="0">
                <a:latin typeface="DM Sans"/>
              </a:rPr>
              <a:t>ACCII requires all new cars and passenger trucks sold by vehicle manufacturers to be zero-emissions by 2035</a:t>
            </a:r>
            <a:r>
              <a:rPr lang="en-US" sz="1400" baseline="30000" dirty="0">
                <a:latin typeface="DM Sans"/>
              </a:rPr>
              <a:t> </a:t>
            </a:r>
          </a:p>
          <a:p>
            <a:pPr lvl="1">
              <a:lnSpc>
                <a:spcPct val="100000"/>
              </a:lnSpc>
              <a:spcBef>
                <a:spcPts val="0"/>
              </a:spcBef>
            </a:pPr>
            <a:r>
              <a:rPr lang="en-US" sz="1200" dirty="0">
                <a:latin typeface="DM Sans"/>
              </a:rPr>
              <a:t>Many states have passed rules opting-in to the ACCII regulations</a:t>
            </a:r>
          </a:p>
          <a:p>
            <a:pPr marL="0" indent="0" algn="ctr">
              <a:lnSpc>
                <a:spcPct val="100000"/>
              </a:lnSpc>
              <a:buNone/>
            </a:pPr>
            <a:r>
              <a:rPr lang="en-US" sz="1400" dirty="0">
                <a:latin typeface="DM Sans"/>
              </a:rPr>
              <a:t>ACCII States</a:t>
            </a:r>
            <a:r>
              <a:rPr lang="en-US" sz="1400" baseline="30000" dirty="0">
                <a:latin typeface="DM Sans"/>
              </a:rPr>
              <a:t>4</a:t>
            </a:r>
          </a:p>
          <a:p>
            <a:pPr marL="0" indent="0">
              <a:lnSpc>
                <a:spcPct val="100000"/>
              </a:lnSpc>
              <a:buNone/>
            </a:pPr>
            <a:endParaRPr lang="en-US" sz="1400" b="1" dirty="0"/>
          </a:p>
          <a:p>
            <a:pPr marL="0" indent="0">
              <a:lnSpc>
                <a:spcPct val="100000"/>
              </a:lnSpc>
              <a:buNone/>
            </a:pPr>
            <a:endParaRPr lang="en-US" sz="1400" b="1" dirty="0"/>
          </a:p>
          <a:p>
            <a:pPr marL="0" indent="0">
              <a:lnSpc>
                <a:spcPct val="100000"/>
              </a:lnSpc>
              <a:buNone/>
            </a:pPr>
            <a:endParaRPr lang="en-US" sz="1400" b="1" dirty="0"/>
          </a:p>
          <a:p>
            <a:pPr marL="0" indent="0">
              <a:lnSpc>
                <a:spcPct val="100000"/>
              </a:lnSpc>
              <a:buNone/>
            </a:pPr>
            <a:r>
              <a:rPr lang="en-US" sz="1200" b="1" dirty="0">
                <a:latin typeface="DM Sans"/>
              </a:rPr>
              <a:t>Assumptions</a:t>
            </a:r>
          </a:p>
          <a:p>
            <a:pPr>
              <a:lnSpc>
                <a:spcPct val="100000"/>
              </a:lnSpc>
              <a:spcBef>
                <a:spcPts val="0"/>
              </a:spcBef>
            </a:pPr>
            <a:r>
              <a:rPr lang="en-US" sz="1200" dirty="0">
                <a:latin typeface="DM Sans"/>
              </a:rPr>
              <a:t>IRA is unlikely to boost EV sales in ACCII states over the ACCII policy but will make implementing ACCII cheaper</a:t>
            </a:r>
          </a:p>
          <a:p>
            <a:pPr>
              <a:lnSpc>
                <a:spcPct val="100000"/>
              </a:lnSpc>
              <a:spcBef>
                <a:spcPts val="0"/>
              </a:spcBef>
            </a:pPr>
            <a:r>
              <a:rPr lang="en-US" sz="1200" dirty="0">
                <a:latin typeface="DM Sans"/>
              </a:rPr>
              <a:t>IRA is likely to boost EV sales in non-ACCII states</a:t>
            </a:r>
          </a:p>
          <a:p>
            <a:pPr marL="0" indent="0">
              <a:lnSpc>
                <a:spcPct val="100000"/>
              </a:lnSpc>
              <a:spcBef>
                <a:spcPts val="0"/>
              </a:spcBef>
              <a:buNone/>
            </a:pPr>
            <a:endParaRPr lang="en-US" sz="1200" dirty="0">
              <a:latin typeface="DM Sans"/>
            </a:endParaRPr>
          </a:p>
          <a:p>
            <a:pPr marL="0" indent="0">
              <a:lnSpc>
                <a:spcPct val="100000"/>
              </a:lnSpc>
              <a:spcBef>
                <a:spcPts val="0"/>
              </a:spcBef>
              <a:buNone/>
            </a:pPr>
            <a:r>
              <a:rPr lang="en-US" sz="1200" b="1" dirty="0">
                <a:latin typeface="DM Sans"/>
                <a:sym typeface="Wingdings" panose="05000000000000000000" pitchFamily="2" charset="2"/>
              </a:rPr>
              <a:t>Scenario Modeling Result</a:t>
            </a:r>
            <a:endParaRPr lang="en-US" sz="1200" b="1" dirty="0">
              <a:latin typeface="DM Sans"/>
            </a:endParaRPr>
          </a:p>
          <a:p>
            <a:pPr>
              <a:lnSpc>
                <a:spcPct val="100000"/>
              </a:lnSpc>
              <a:spcBef>
                <a:spcPts val="0"/>
              </a:spcBef>
            </a:pPr>
            <a:r>
              <a:rPr lang="en-US" sz="1200" dirty="0">
                <a:latin typeface="DM Sans"/>
              </a:rPr>
              <a:t>No-IRA baseline and IRA case is the same in ACCII states</a:t>
            </a:r>
            <a:endParaRPr lang="en-US" sz="1400" baseline="30000" dirty="0">
              <a:latin typeface="DM Sans"/>
            </a:endParaRPr>
          </a:p>
          <a:p>
            <a:pPr>
              <a:lnSpc>
                <a:spcPct val="100000"/>
              </a:lnSpc>
              <a:spcBef>
                <a:spcPts val="0"/>
              </a:spcBef>
            </a:pPr>
            <a:r>
              <a:rPr lang="en-US" sz="1200" dirty="0">
                <a:latin typeface="DM Sans"/>
              </a:rPr>
              <a:t>Under IRA, EV sales increase in non-ACCII states</a:t>
            </a:r>
            <a:endParaRPr lang="en-US" sz="1200" baseline="30000" dirty="0">
              <a:latin typeface="DM Sans"/>
            </a:endParaRPr>
          </a:p>
          <a:p>
            <a:pPr marL="475615" lvl="1" indent="-285115">
              <a:buFont typeface="Arial" panose="020B0604020202020204" pitchFamily="34" charset="0"/>
              <a:buChar char="•"/>
            </a:pPr>
            <a:endParaRPr lang="en-US" sz="1800" dirty="0"/>
          </a:p>
          <a:p>
            <a:pPr marL="342900" indent="-342900">
              <a:spcBef>
                <a:spcPts val="0"/>
              </a:spcBef>
              <a:buSzPts val="1000"/>
              <a:buFont typeface="Wingdings" panose="05050102010706020507" pitchFamily="18" charset="2"/>
              <a:buChar char="Ø"/>
              <a:tabLst>
                <a:tab pos="457200" algn="l"/>
              </a:tabLst>
            </a:pPr>
            <a:endParaRPr lang="en-US" sz="1600" dirty="0">
              <a:effectLst/>
              <a:latin typeface="Aptos" panose="020B0004020202020204" pitchFamily="34" charset="0"/>
              <a:ea typeface="Times New Roman" panose="02020603050405020304" pitchFamily="18" charset="0"/>
              <a:cs typeface="Aptos" panose="020B0004020202020204" pitchFamily="34" charset="0"/>
            </a:endParaRPr>
          </a:p>
        </p:txBody>
      </p:sp>
      <p:graphicFrame>
        <p:nvGraphicFramePr>
          <p:cNvPr id="2" name="Table 1">
            <a:extLst>
              <a:ext uri="{FF2B5EF4-FFF2-40B4-BE49-F238E27FC236}">
                <a16:creationId xmlns:a16="http://schemas.microsoft.com/office/drawing/2014/main" id="{1FF575C1-85AE-0F53-2D1D-990BF2AFA6CD}"/>
              </a:ext>
            </a:extLst>
          </p:cNvPr>
          <p:cNvGraphicFramePr>
            <a:graphicFrameLocks noGrp="1"/>
          </p:cNvGraphicFramePr>
          <p:nvPr>
            <p:extLst>
              <p:ext uri="{D42A27DB-BD31-4B8C-83A1-F6EECF244321}">
                <p14:modId xmlns:p14="http://schemas.microsoft.com/office/powerpoint/2010/main" val="3344739469"/>
              </p:ext>
            </p:extLst>
          </p:nvPr>
        </p:nvGraphicFramePr>
        <p:xfrm>
          <a:off x="1228165" y="3045468"/>
          <a:ext cx="4993341" cy="833742"/>
        </p:xfrm>
        <a:graphic>
          <a:graphicData uri="http://schemas.openxmlformats.org/drawingml/2006/table">
            <a:tbl>
              <a:tblPr bandRow="1">
                <a:tableStyleId>{5C22544A-7EE6-4342-B048-85BDC9FD1C3A}</a:tableStyleId>
              </a:tblPr>
              <a:tblGrid>
                <a:gridCol w="1173117">
                  <a:extLst>
                    <a:ext uri="{9D8B030D-6E8A-4147-A177-3AD203B41FA5}">
                      <a16:colId xmlns:a16="http://schemas.microsoft.com/office/drawing/2014/main" val="1954925923"/>
                    </a:ext>
                  </a:extLst>
                </a:gridCol>
                <a:gridCol w="3820224">
                  <a:extLst>
                    <a:ext uri="{9D8B030D-6E8A-4147-A177-3AD203B41FA5}">
                      <a16:colId xmlns:a16="http://schemas.microsoft.com/office/drawing/2014/main" val="2076973537"/>
                    </a:ext>
                  </a:extLst>
                </a:gridCol>
              </a:tblGrid>
              <a:tr h="199572">
                <a:tc>
                  <a:txBody>
                    <a:bodyPr/>
                    <a:lstStyle/>
                    <a:p>
                      <a:pPr algn="l" fontAlgn="base"/>
                      <a:r>
                        <a:rPr lang="en-US" sz="1200" b="0" i="0">
                          <a:solidFill>
                            <a:schemeClr val="tx1"/>
                          </a:solidFill>
                          <a:effectLst/>
                          <a:latin typeface="DM Sans" pitchFamily="2" charset="0"/>
                        </a:rPr>
                        <a:t>Through 2025</a:t>
                      </a:r>
                    </a:p>
                  </a:txBody>
                  <a:tcPr marL="68580" marR="68580" anchor="ctr">
                    <a:lnL w="14811" cap="flat" cmpd="sng" algn="ctr">
                      <a:solidFill>
                        <a:srgbClr val="000000"/>
                      </a:solidFill>
                      <a:prstDash val="solid"/>
                      <a:round/>
                      <a:headEnd type="none" w="med" len="med"/>
                      <a:tailEnd type="none" w="med" len="med"/>
                    </a:lnL>
                    <a:lnR w="14811" cap="flat" cmpd="sng" algn="ctr">
                      <a:solidFill>
                        <a:srgbClr val="000000"/>
                      </a:solidFill>
                      <a:prstDash val="solid"/>
                      <a:round/>
                      <a:headEnd type="none" w="med" len="med"/>
                      <a:tailEnd type="none" w="med" len="med"/>
                    </a:lnR>
                    <a:lnT w="14811" cap="flat" cmpd="sng" algn="ctr">
                      <a:solidFill>
                        <a:srgbClr val="000000"/>
                      </a:solidFill>
                      <a:prstDash val="solid"/>
                      <a:round/>
                      <a:headEnd type="none" w="med" len="med"/>
                      <a:tailEnd type="none" w="med" len="med"/>
                    </a:lnT>
                    <a:lnB w="14811" cap="flat" cmpd="sng" algn="ctr">
                      <a:solidFill>
                        <a:srgbClr val="000000"/>
                      </a:solidFill>
                      <a:prstDash val="solid"/>
                      <a:round/>
                      <a:headEnd type="none" w="med" len="med"/>
                      <a:tailEnd type="none" w="med" len="med"/>
                    </a:lnB>
                    <a:noFill/>
                  </a:tcPr>
                </a:tc>
                <a:tc>
                  <a:txBody>
                    <a:bodyPr/>
                    <a:lstStyle/>
                    <a:p>
                      <a:pPr algn="l" fontAlgn="base"/>
                      <a:r>
                        <a:rPr lang="en-US" sz="1200" b="0" i="0" dirty="0">
                          <a:solidFill>
                            <a:schemeClr val="tx1"/>
                          </a:solidFill>
                          <a:effectLst/>
                          <a:latin typeface="DM Sans" pitchFamily="2" charset="0"/>
                        </a:rPr>
                        <a:t>CA</a:t>
                      </a:r>
                    </a:p>
                  </a:txBody>
                  <a:tcPr marL="68580" marR="68580" anchor="ctr">
                    <a:lnL w="14811" cap="flat" cmpd="sng" algn="ctr">
                      <a:solidFill>
                        <a:srgbClr val="000000"/>
                      </a:solidFill>
                      <a:prstDash val="solid"/>
                      <a:round/>
                      <a:headEnd type="none" w="med" len="med"/>
                      <a:tailEnd type="none" w="med" len="med"/>
                    </a:lnL>
                    <a:lnR w="14811" cap="flat" cmpd="sng" algn="ctr">
                      <a:solidFill>
                        <a:srgbClr val="000000"/>
                      </a:solidFill>
                      <a:prstDash val="solid"/>
                      <a:round/>
                      <a:headEnd type="none" w="med" len="med"/>
                      <a:tailEnd type="none" w="med" len="med"/>
                    </a:lnR>
                    <a:lnT w="14811" cap="flat" cmpd="sng" algn="ctr">
                      <a:solidFill>
                        <a:srgbClr val="000000"/>
                      </a:solidFill>
                      <a:prstDash val="solid"/>
                      <a:round/>
                      <a:headEnd type="none" w="med" len="med"/>
                      <a:tailEnd type="none" w="med" len="med"/>
                    </a:lnT>
                    <a:lnB w="14811"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01854028"/>
                  </a:ext>
                </a:extLst>
              </a:tr>
              <a:tr h="178835">
                <a:tc>
                  <a:txBody>
                    <a:bodyPr/>
                    <a:lstStyle/>
                    <a:p>
                      <a:pPr algn="l" fontAlgn="base"/>
                      <a:r>
                        <a:rPr lang="en-US" sz="1200" b="0" i="0">
                          <a:solidFill>
                            <a:schemeClr val="tx1"/>
                          </a:solidFill>
                          <a:effectLst/>
                          <a:latin typeface="DM Sans" pitchFamily="2" charset="0"/>
                        </a:rPr>
                        <a:t>2026</a:t>
                      </a:r>
                    </a:p>
                  </a:txBody>
                  <a:tcPr marL="68580" marR="68580" anchor="ctr">
                    <a:lnL w="14811" cap="flat" cmpd="sng" algn="ctr">
                      <a:solidFill>
                        <a:srgbClr val="000000"/>
                      </a:solidFill>
                      <a:prstDash val="solid"/>
                      <a:round/>
                      <a:headEnd type="none" w="med" len="med"/>
                      <a:tailEnd type="none" w="med" len="med"/>
                    </a:lnL>
                    <a:lnR w="14811" cap="flat" cmpd="sng" algn="ctr">
                      <a:solidFill>
                        <a:srgbClr val="000000"/>
                      </a:solidFill>
                      <a:prstDash val="solid"/>
                      <a:round/>
                      <a:headEnd type="none" w="med" len="med"/>
                      <a:tailEnd type="none" w="med" len="med"/>
                    </a:lnR>
                    <a:lnT w="14811" cap="flat" cmpd="sng" algn="ctr">
                      <a:solidFill>
                        <a:srgbClr val="000000"/>
                      </a:solidFill>
                      <a:prstDash val="solid"/>
                      <a:round/>
                      <a:headEnd type="none" w="med" len="med"/>
                      <a:tailEnd type="none" w="med" len="med"/>
                    </a:lnT>
                    <a:lnB w="14811" cap="flat" cmpd="sng" algn="ctr">
                      <a:solidFill>
                        <a:srgbClr val="000000"/>
                      </a:solidFill>
                      <a:prstDash val="solid"/>
                      <a:round/>
                      <a:headEnd type="none" w="med" len="med"/>
                      <a:tailEnd type="none" w="med" len="med"/>
                    </a:lnB>
                    <a:noFill/>
                  </a:tcPr>
                </a:tc>
                <a:tc>
                  <a:txBody>
                    <a:bodyPr/>
                    <a:lstStyle/>
                    <a:p>
                      <a:pPr algn="l" fontAlgn="base"/>
                      <a:r>
                        <a:rPr lang="en-US" sz="1200" b="0" i="0">
                          <a:solidFill>
                            <a:schemeClr val="tx1"/>
                          </a:solidFill>
                          <a:effectLst/>
                          <a:latin typeface="DM Sans" pitchFamily="2" charset="0"/>
                        </a:rPr>
                        <a:t>CA, MA, NY, OR, VT, WA</a:t>
                      </a:r>
                    </a:p>
                  </a:txBody>
                  <a:tcPr marL="68580" marR="68580" anchor="ctr">
                    <a:lnL w="14811" cap="flat" cmpd="sng" algn="ctr">
                      <a:solidFill>
                        <a:srgbClr val="000000"/>
                      </a:solidFill>
                      <a:prstDash val="solid"/>
                      <a:round/>
                      <a:headEnd type="none" w="med" len="med"/>
                      <a:tailEnd type="none" w="med" len="med"/>
                    </a:lnL>
                    <a:lnR w="14811" cap="flat" cmpd="sng" algn="ctr">
                      <a:solidFill>
                        <a:srgbClr val="000000"/>
                      </a:solidFill>
                      <a:prstDash val="solid"/>
                      <a:round/>
                      <a:headEnd type="none" w="med" len="med"/>
                      <a:tailEnd type="none" w="med" len="med"/>
                    </a:lnR>
                    <a:lnT w="14811" cap="flat" cmpd="sng" algn="ctr">
                      <a:solidFill>
                        <a:srgbClr val="000000"/>
                      </a:solidFill>
                      <a:prstDash val="solid"/>
                      <a:round/>
                      <a:headEnd type="none" w="med" len="med"/>
                      <a:tailEnd type="none" w="med" len="med"/>
                    </a:lnT>
                    <a:lnB w="14811"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61972949"/>
                  </a:ext>
                </a:extLst>
              </a:tr>
              <a:tr h="285102">
                <a:tc>
                  <a:txBody>
                    <a:bodyPr/>
                    <a:lstStyle/>
                    <a:p>
                      <a:pPr algn="l" fontAlgn="base"/>
                      <a:r>
                        <a:rPr lang="en-US" sz="1200" b="0" i="0">
                          <a:solidFill>
                            <a:schemeClr val="tx1"/>
                          </a:solidFill>
                          <a:effectLst/>
                          <a:latin typeface="DM Sans" pitchFamily="2" charset="0"/>
                        </a:rPr>
                        <a:t>2027 and later</a:t>
                      </a:r>
                    </a:p>
                  </a:txBody>
                  <a:tcPr marL="68580" marR="68580" anchor="ctr">
                    <a:lnL w="14811" cap="flat" cmpd="sng" algn="ctr">
                      <a:solidFill>
                        <a:srgbClr val="000000"/>
                      </a:solidFill>
                      <a:prstDash val="solid"/>
                      <a:round/>
                      <a:headEnd type="none" w="med" len="med"/>
                      <a:tailEnd type="none" w="med" len="med"/>
                    </a:lnL>
                    <a:lnR w="14811" cap="flat" cmpd="sng" algn="ctr">
                      <a:solidFill>
                        <a:srgbClr val="000000"/>
                      </a:solidFill>
                      <a:prstDash val="solid"/>
                      <a:round/>
                      <a:headEnd type="none" w="med" len="med"/>
                      <a:tailEnd type="none" w="med" len="med"/>
                    </a:lnR>
                    <a:lnT w="14811" cap="flat" cmpd="sng" algn="ctr">
                      <a:solidFill>
                        <a:srgbClr val="000000"/>
                      </a:solidFill>
                      <a:prstDash val="solid"/>
                      <a:round/>
                      <a:headEnd type="none" w="med" len="med"/>
                      <a:tailEnd type="none" w="med" len="med"/>
                    </a:lnT>
                    <a:lnB w="14811" cap="flat" cmpd="sng" algn="ctr">
                      <a:solidFill>
                        <a:srgbClr val="000000"/>
                      </a:solidFill>
                      <a:prstDash val="solid"/>
                      <a:round/>
                      <a:headEnd type="none" w="med" len="med"/>
                      <a:tailEnd type="none" w="med" len="med"/>
                    </a:lnB>
                    <a:noFill/>
                  </a:tcPr>
                </a:tc>
                <a:tc>
                  <a:txBody>
                    <a:bodyPr/>
                    <a:lstStyle/>
                    <a:p>
                      <a:pPr algn="l" fontAlgn="base"/>
                      <a:r>
                        <a:rPr lang="en-US" sz="1200" b="0" i="0" dirty="0">
                          <a:solidFill>
                            <a:schemeClr val="tx1"/>
                          </a:solidFill>
                          <a:effectLst/>
                          <a:latin typeface="DM Sans" pitchFamily="2" charset="0"/>
                        </a:rPr>
                        <a:t>CA, CO, DC, DE, MA, MD, NJ, NM, NY, OR, RI, VT, WA </a:t>
                      </a:r>
                    </a:p>
                  </a:txBody>
                  <a:tcPr marL="68580" marR="68580" anchor="ctr">
                    <a:lnL w="14811" cap="flat" cmpd="sng" algn="ctr">
                      <a:solidFill>
                        <a:srgbClr val="000000"/>
                      </a:solidFill>
                      <a:prstDash val="solid"/>
                      <a:round/>
                      <a:headEnd type="none" w="med" len="med"/>
                      <a:tailEnd type="none" w="med" len="med"/>
                    </a:lnL>
                    <a:lnR w="14811" cap="flat" cmpd="sng" algn="ctr">
                      <a:solidFill>
                        <a:srgbClr val="000000"/>
                      </a:solidFill>
                      <a:prstDash val="solid"/>
                      <a:round/>
                      <a:headEnd type="none" w="med" len="med"/>
                      <a:tailEnd type="none" w="med" len="med"/>
                    </a:lnR>
                    <a:lnT w="14811" cap="flat" cmpd="sng" algn="ctr">
                      <a:solidFill>
                        <a:srgbClr val="000000"/>
                      </a:solidFill>
                      <a:prstDash val="solid"/>
                      <a:round/>
                      <a:headEnd type="none" w="med" len="med"/>
                      <a:tailEnd type="none" w="med" len="med"/>
                    </a:lnT>
                    <a:lnB w="14811"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83598413"/>
                  </a:ext>
                </a:extLst>
              </a:tr>
            </a:tbl>
          </a:graphicData>
        </a:graphic>
      </p:graphicFrame>
      <p:sp>
        <p:nvSpPr>
          <p:cNvPr id="6" name="TextBox 5">
            <a:extLst>
              <a:ext uri="{FF2B5EF4-FFF2-40B4-BE49-F238E27FC236}">
                <a16:creationId xmlns:a16="http://schemas.microsoft.com/office/drawing/2014/main" id="{9665DBB9-087B-3B02-BEA3-82184F4DF8B1}"/>
              </a:ext>
            </a:extLst>
          </p:cNvPr>
          <p:cNvSpPr txBox="1"/>
          <p:nvPr/>
        </p:nvSpPr>
        <p:spPr>
          <a:xfrm>
            <a:off x="338191" y="5608028"/>
            <a:ext cx="11259617" cy="1077218"/>
          </a:xfrm>
          <a:prstGeom prst="rect">
            <a:avLst/>
          </a:prstGeom>
          <a:noFill/>
        </p:spPr>
        <p:txBody>
          <a:bodyPr wrap="square" lIns="91440" tIns="45720" rIns="91440" bIns="45720" rtlCol="0" anchor="t">
            <a:spAutoFit/>
          </a:bodyPr>
          <a:lstStyle/>
          <a:p>
            <a:pPr fontAlgn="base"/>
            <a:r>
              <a:rPr lang="en-US" sz="800" baseline="30000" dirty="0">
                <a:solidFill>
                  <a:srgbClr val="000000"/>
                </a:solidFill>
                <a:latin typeface="DM Sans"/>
              </a:rPr>
              <a:t>1</a:t>
            </a:r>
            <a:r>
              <a:rPr lang="en-US" sz="800" dirty="0">
                <a:solidFill>
                  <a:srgbClr val="000000"/>
                </a:solidFill>
                <a:latin typeface="DM Sans"/>
              </a:rPr>
              <a:t> U.S. Energy Information Administration (EIA). "Table 38:. Light-Duty Vehicle Sales by Technology Type."</a:t>
            </a:r>
            <a:r>
              <a:rPr lang="en-US" sz="800" u="sng" dirty="0">
                <a:solidFill>
                  <a:srgbClr val="0785F2"/>
                </a:solidFill>
                <a:latin typeface="DM Sans"/>
              </a:rPr>
              <a:t>​</a:t>
            </a:r>
            <a:r>
              <a:rPr lang="en-US" sz="800" dirty="0">
                <a:solidFill>
                  <a:srgbClr val="0785F2"/>
                </a:solidFill>
                <a:latin typeface="DM Sans"/>
              </a:rPr>
              <a:t> </a:t>
            </a:r>
            <a:r>
              <a:rPr lang="en-US" sz="800" dirty="0">
                <a:latin typeface="DM Sans"/>
              </a:rPr>
              <a:t>March 16, 2023. Accessed August 14, 2024. https://www.eia.gov/outlooks/aeo/data/browser/#/?id=48-AEO2023&amp;region=1-0&amp;cases=noIRA&amp;start=2021&amp;end=2050&amp;f=A&amp;sourcekey=0%E2%80%8B.</a:t>
            </a:r>
          </a:p>
          <a:p>
            <a:r>
              <a:rPr lang="en-US" sz="800" baseline="30000" dirty="0">
                <a:latin typeface="DM Sans"/>
              </a:rPr>
              <a:t>2 </a:t>
            </a:r>
            <a:r>
              <a:rPr lang="en-US" sz="800" dirty="0">
                <a:latin typeface="DM Sans"/>
              </a:rPr>
              <a:t>See Table 81. Environmental Protection Agency (EPA). "Multi-Pollutant Emissions Standards for Model Years 2027 and Later Light-Duty and Medium Duty Vehicles." May 5, 2023. Accessed August 14, 2024. https://www.govinfo.gov/content/pkg/FR-2023-05-05/pdf/2023-07974.pdf. </a:t>
            </a:r>
          </a:p>
          <a:p>
            <a:r>
              <a:rPr lang="en-US" sz="800" baseline="30000" dirty="0">
                <a:latin typeface="DM Sans"/>
              </a:rPr>
              <a:t>3 </a:t>
            </a:r>
            <a:r>
              <a:rPr lang="en-US" sz="800" dirty="0">
                <a:latin typeface="DM Sans"/>
              </a:rPr>
              <a:t>See Table 105. Environmental Protection Agency (EPA). "Multi-Pollutant Emissions Standards for Model Years 2027 and Later Light-Duty and Medium Duty Vehicles." May 5, 2023. Accessed August 23, 2024. https://www.govinfo.gov/content/pkg/FR-2023-05-05/pdf/2023-07974.pdf. </a:t>
            </a:r>
          </a:p>
          <a:p>
            <a:r>
              <a:rPr lang="en-US" sz="800" baseline="30000" dirty="0">
                <a:latin typeface="DM Sans"/>
              </a:rPr>
              <a:t>4 </a:t>
            </a:r>
            <a:r>
              <a:rPr lang="en-US" sz="800" dirty="0">
                <a:solidFill>
                  <a:srgbClr val="000000"/>
                </a:solidFill>
                <a:latin typeface="DM Sans"/>
              </a:rPr>
              <a:t>California Air Resources Board. "States that have Adopted California's Vehicle Regulations..” Accessed August 14, 2024. https://ww2.arb.ca.gov/our-work/programs/advanced-clean-cars-program/states-have-adopted-californias-vehicle-regulations. At the time of modeling, VA was included as an ACCII state but has since decided to exit ACCII.</a:t>
            </a:r>
          </a:p>
        </p:txBody>
      </p:sp>
      <p:pic>
        <p:nvPicPr>
          <p:cNvPr id="9" name="Picture 8">
            <a:extLst>
              <a:ext uri="{FF2B5EF4-FFF2-40B4-BE49-F238E27FC236}">
                <a16:creationId xmlns:a16="http://schemas.microsoft.com/office/drawing/2014/main" id="{409582E3-56C2-9D20-1066-9C60B8AB0A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79499" y="1587840"/>
            <a:ext cx="5584420" cy="3865199"/>
          </a:xfrm>
          <a:prstGeom prst="rect">
            <a:avLst/>
          </a:prstGeom>
        </p:spPr>
      </p:pic>
      <p:sp>
        <p:nvSpPr>
          <p:cNvPr id="11" name="Text Placeholder 1">
            <a:extLst>
              <a:ext uri="{FF2B5EF4-FFF2-40B4-BE49-F238E27FC236}">
                <a16:creationId xmlns:a16="http://schemas.microsoft.com/office/drawing/2014/main" id="{07BE750F-45A7-EA46-F8C1-4C2321FA3309}"/>
              </a:ext>
            </a:extLst>
          </p:cNvPr>
          <p:cNvSpPr>
            <a:spLocks noGrp="1"/>
          </p:cNvSpPr>
          <p:nvPr>
            <p:ph type="body" sz="quarter" idx="14"/>
          </p:nvPr>
        </p:nvSpPr>
        <p:spPr>
          <a:xfrm>
            <a:off x="1075498" y="108204"/>
            <a:ext cx="4956175" cy="422275"/>
          </a:xfrm>
        </p:spPr>
        <p:txBody>
          <a:bodyPr>
            <a:normAutofit/>
          </a:bodyPr>
          <a:lstStyle/>
          <a:p>
            <a:r>
              <a:rPr lang="en-US">
                <a:latin typeface="DM Sans" pitchFamily="2" charset="0"/>
              </a:rPr>
              <a:t>Sector Modeling Methodology</a:t>
            </a:r>
          </a:p>
        </p:txBody>
      </p:sp>
    </p:spTree>
    <p:extLst>
      <p:ext uri="{BB962C8B-B14F-4D97-AF65-F5344CB8AC3E}">
        <p14:creationId xmlns:p14="http://schemas.microsoft.com/office/powerpoint/2010/main" val="2826720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072332" y="560935"/>
            <a:ext cx="10896148" cy="630090"/>
          </a:xfrm>
        </p:spPr>
        <p:txBody>
          <a:bodyPr>
            <a:noAutofit/>
          </a:bodyPr>
          <a:lstStyle/>
          <a:p>
            <a:r>
              <a:rPr lang="en-US" dirty="0">
                <a:latin typeface="DM Sans"/>
              </a:rPr>
              <a:t>Transportation: Medium &amp; Heavy-Duty Vehicles (MHDVs) Sales Curves</a:t>
            </a:r>
          </a:p>
        </p:txBody>
      </p:sp>
      <p:sp>
        <p:nvSpPr>
          <p:cNvPr id="3" name="Slide Number Placeholder 2"/>
          <p:cNvSpPr>
            <a:spLocks noGrp="1"/>
          </p:cNvSpPr>
          <p:nvPr>
            <p:ph type="sldNum" sz="quarter" idx="12"/>
          </p:nvPr>
        </p:nvSpPr>
        <p:spPr/>
        <p:txBody>
          <a:bodyPr/>
          <a:lstStyle/>
          <a:p>
            <a:fld id="{F384092C-9B9C-9748-AC6A-F06C9D03AD52}" type="slidenum">
              <a:rPr lang="en-US" smtClean="0"/>
              <a:pPr/>
              <a:t>12</a:t>
            </a:fld>
            <a:endParaRPr lang="en-US"/>
          </a:p>
        </p:txBody>
      </p:sp>
      <p:sp>
        <p:nvSpPr>
          <p:cNvPr id="4" name="Text Placeholder 3"/>
          <p:cNvSpPr>
            <a:spLocks noGrp="1"/>
          </p:cNvSpPr>
          <p:nvPr>
            <p:ph type="body" sz="quarter" idx="13"/>
          </p:nvPr>
        </p:nvSpPr>
        <p:spPr>
          <a:xfrm>
            <a:off x="707597" y="1291043"/>
            <a:ext cx="5056709" cy="4616698"/>
          </a:xfrm>
        </p:spPr>
        <p:txBody>
          <a:bodyPr vert="horz" lIns="91440" tIns="45720" rIns="91440" bIns="45720" rtlCol="0" anchor="t">
            <a:normAutofit/>
          </a:bodyPr>
          <a:lstStyle/>
          <a:p>
            <a:pPr marL="0" indent="0">
              <a:lnSpc>
                <a:spcPct val="100000"/>
              </a:lnSpc>
              <a:buNone/>
            </a:pPr>
            <a:r>
              <a:rPr lang="en-US" sz="1600" b="1" dirty="0">
                <a:latin typeface="DM Sans"/>
              </a:rPr>
              <a:t>Two Sets of States</a:t>
            </a:r>
          </a:p>
          <a:p>
            <a:pPr marL="233363" indent="-233363">
              <a:spcBef>
                <a:spcPts val="0"/>
              </a:spcBef>
              <a:buFont typeface="+mj-lt"/>
              <a:buAutoNum type="arabicPeriod"/>
            </a:pPr>
            <a:r>
              <a:rPr lang="en-US" sz="1600" dirty="0">
                <a:latin typeface="DM Sans"/>
              </a:rPr>
              <a:t>CA, which has adopted Advance Clean Fleets (ACF) regulation</a:t>
            </a:r>
            <a:r>
              <a:rPr lang="en-US" sz="1600" baseline="30000" dirty="0">
                <a:latin typeface="DM Sans"/>
              </a:rPr>
              <a:t>1</a:t>
            </a:r>
            <a:endParaRPr lang="en-US" sz="1600" baseline="30000">
              <a:latin typeface="DM Sans"/>
            </a:endParaRPr>
          </a:p>
          <a:p>
            <a:pPr marL="233363" indent="-233363">
              <a:spcBef>
                <a:spcPts val="0"/>
              </a:spcBef>
              <a:buFont typeface="+mj-lt"/>
              <a:buAutoNum type="arabicPeriod"/>
            </a:pPr>
            <a:r>
              <a:rPr lang="en-US" sz="1600" dirty="0">
                <a:latin typeface="DM Sans"/>
              </a:rPr>
              <a:t>All other states</a:t>
            </a:r>
            <a:r>
              <a:rPr lang="en-US" sz="1600" baseline="30000" dirty="0">
                <a:latin typeface="DM Sans"/>
              </a:rPr>
              <a:t>2,3,4</a:t>
            </a:r>
            <a:endParaRPr lang="en-US" sz="1600" baseline="30000">
              <a:latin typeface="DM Sans"/>
            </a:endParaRPr>
          </a:p>
          <a:p>
            <a:pPr marL="0" indent="0">
              <a:lnSpc>
                <a:spcPct val="100000"/>
              </a:lnSpc>
              <a:buNone/>
            </a:pPr>
            <a:r>
              <a:rPr lang="en-US" sz="1600" b="1" dirty="0">
                <a:latin typeface="DM Sans"/>
              </a:rPr>
              <a:t>Assumptions</a:t>
            </a:r>
          </a:p>
          <a:p>
            <a:pPr>
              <a:spcBef>
                <a:spcPts val="0"/>
              </a:spcBef>
            </a:pPr>
            <a:r>
              <a:rPr lang="en-US" sz="1600" dirty="0">
                <a:latin typeface="DM Sans"/>
              </a:rPr>
              <a:t>IRA is unlikely to boost ZEV sales in CA over the ACF policy but will make implementing ACF cheaper</a:t>
            </a:r>
          </a:p>
          <a:p>
            <a:pPr>
              <a:spcBef>
                <a:spcPts val="0"/>
              </a:spcBef>
            </a:pPr>
            <a:r>
              <a:rPr lang="en-US" sz="1600" dirty="0">
                <a:latin typeface="DM Sans"/>
              </a:rPr>
              <a:t>IRA is likely to boost ZEV sales in all other states</a:t>
            </a:r>
          </a:p>
          <a:p>
            <a:pPr>
              <a:spcBef>
                <a:spcPts val="0"/>
              </a:spcBef>
            </a:pPr>
            <a:r>
              <a:rPr lang="en-US" sz="1600" dirty="0">
                <a:latin typeface="DM Sans"/>
                <a:sym typeface="Wingdings" panose="05000000000000000000" pitchFamily="2" charset="2"/>
              </a:rPr>
              <a:t>Medium and heavy-duty ZEV </a:t>
            </a:r>
            <a:r>
              <a:rPr lang="en-US" sz="1600">
                <a:latin typeface="DM Sans"/>
                <a:sym typeface="Wingdings" panose="05000000000000000000" pitchFamily="2" charset="2"/>
              </a:rPr>
              <a:t>sales </a:t>
            </a:r>
            <a:r>
              <a:rPr lang="en-US" sz="1600" dirty="0">
                <a:latin typeface="DM Sans"/>
                <a:sym typeface="Wingdings" panose="05000000000000000000" pitchFamily="2" charset="2"/>
              </a:rPr>
              <a:t>receive small incremental gain from IRA (about 5-10% over the no-IRA baseline)</a:t>
            </a:r>
            <a:endParaRPr lang="en-US" sz="1600" dirty="0">
              <a:latin typeface="DM Sans"/>
            </a:endParaRPr>
          </a:p>
          <a:p>
            <a:pPr marL="0" indent="0">
              <a:lnSpc>
                <a:spcPct val="100000"/>
              </a:lnSpc>
              <a:buNone/>
            </a:pPr>
            <a:r>
              <a:rPr lang="en-US" sz="1600" b="1" dirty="0">
                <a:latin typeface="DM Sans"/>
                <a:sym typeface="Wingdings" panose="05000000000000000000" pitchFamily="2" charset="2"/>
              </a:rPr>
              <a:t>Scenario Modeling Result</a:t>
            </a:r>
            <a:endParaRPr lang="en-US" sz="1600" b="1" dirty="0">
              <a:latin typeface="DM Sans"/>
            </a:endParaRPr>
          </a:p>
          <a:p>
            <a:pPr>
              <a:spcBef>
                <a:spcPts val="0"/>
              </a:spcBef>
            </a:pPr>
            <a:r>
              <a:rPr lang="en-US" sz="1600" dirty="0">
                <a:latin typeface="DM Sans"/>
              </a:rPr>
              <a:t>No-IRA baseline and IRA case is the same in CA</a:t>
            </a:r>
          </a:p>
          <a:p>
            <a:pPr>
              <a:spcBef>
                <a:spcPts val="0"/>
              </a:spcBef>
            </a:pPr>
            <a:r>
              <a:rPr lang="en-US" sz="1600" dirty="0">
                <a:latin typeface="DM Sans"/>
              </a:rPr>
              <a:t>Under IRA, ZEV sales increase in all other states</a:t>
            </a:r>
          </a:p>
          <a:p>
            <a:pPr marL="475615" lvl="1" indent="-285115">
              <a:buFont typeface="Arial" panose="020B0604020202020204" pitchFamily="34" charset="0"/>
              <a:buChar char="•"/>
            </a:pPr>
            <a:endParaRPr lang="en-US" sz="2000" dirty="0"/>
          </a:p>
          <a:p>
            <a:pPr marL="342900" indent="-342900">
              <a:spcBef>
                <a:spcPts val="0"/>
              </a:spcBef>
              <a:buSzPts val="1000"/>
              <a:buFont typeface="Wingdings" panose="05050102010706020507" pitchFamily="18" charset="2"/>
              <a:buChar char="Ø"/>
              <a:tabLst>
                <a:tab pos="457200" algn="l"/>
              </a:tabLst>
            </a:pPr>
            <a:endParaRPr lang="en-US" sz="1800" dirty="0">
              <a:effectLst/>
              <a:latin typeface="Aptos" panose="020B0004020202020204" pitchFamily="34" charset="0"/>
              <a:ea typeface="Times New Roman" panose="02020603050405020304" pitchFamily="18" charset="0"/>
              <a:cs typeface="Aptos" panose="020B0004020202020204" pitchFamily="34" charset="0"/>
            </a:endParaRPr>
          </a:p>
        </p:txBody>
      </p:sp>
      <p:sp>
        <p:nvSpPr>
          <p:cNvPr id="6" name="TextBox 5">
            <a:extLst>
              <a:ext uri="{FF2B5EF4-FFF2-40B4-BE49-F238E27FC236}">
                <a16:creationId xmlns:a16="http://schemas.microsoft.com/office/drawing/2014/main" id="{9665DBB9-087B-3B02-BEA3-82184F4DF8B1}"/>
              </a:ext>
            </a:extLst>
          </p:cNvPr>
          <p:cNvSpPr txBox="1"/>
          <p:nvPr/>
        </p:nvSpPr>
        <p:spPr>
          <a:xfrm>
            <a:off x="536414" y="5566957"/>
            <a:ext cx="10909043" cy="1202317"/>
          </a:xfrm>
          <a:prstGeom prst="rect">
            <a:avLst/>
          </a:prstGeom>
          <a:noFill/>
        </p:spPr>
        <p:txBody>
          <a:bodyPr wrap="square" rtlCol="0">
            <a:spAutoFit/>
          </a:bodyPr>
          <a:lstStyle/>
          <a:p>
            <a:pPr fontAlgn="base">
              <a:lnSpc>
                <a:spcPct val="90000"/>
              </a:lnSpc>
            </a:pPr>
            <a:r>
              <a:rPr lang="en-US" sz="1000" baseline="30000">
                <a:latin typeface="DM Sans" pitchFamily="2" charset="0"/>
              </a:rPr>
              <a:t>1 </a:t>
            </a:r>
            <a:r>
              <a:rPr lang="en-US" sz="1000">
                <a:latin typeface="DM Sans" pitchFamily="2" charset="0"/>
              </a:rPr>
              <a:t>See Table A. Advanced Clean Fleets. “Final Regulation Order: Advanced Clean Fleets Regulation.” Accessed August 21, 2024. https://ww2.arb.ca.gov/sites/default/files/barcu/regact/2022/acf22/ac/acffro21.pdf</a:t>
            </a:r>
          </a:p>
          <a:p>
            <a:pPr fontAlgn="base">
              <a:lnSpc>
                <a:spcPct val="90000"/>
              </a:lnSpc>
            </a:pPr>
            <a:r>
              <a:rPr lang="en-US" sz="1000" baseline="30000">
                <a:latin typeface="DM Sans" pitchFamily="2" charset="0"/>
              </a:rPr>
              <a:t>2 </a:t>
            </a:r>
            <a:r>
              <a:rPr lang="en-US" sz="1000">
                <a:latin typeface="DM Sans" pitchFamily="2" charset="0"/>
              </a:rPr>
              <a:t>Non ACF IRA curve derived from Figure 7 and Table 4. See Energy Innovation Policy and Technology LLC. “Implementing the Inflation Reduction Act: A Roadmap for State and Federal Transportation Policy.” October 17, 2022. Accessed August 21, 2024. https://energyinnovation.org/publication/implementing-the-inflation-reduction-act-a-roadmap-for-state-and-federal-transportation-policy/. </a:t>
            </a:r>
          </a:p>
          <a:p>
            <a:pPr fontAlgn="base">
              <a:lnSpc>
                <a:spcPct val="90000"/>
              </a:lnSpc>
            </a:pPr>
            <a:r>
              <a:rPr lang="en-US" sz="1000" baseline="30000">
                <a:latin typeface="DM Sans" pitchFamily="2" charset="0"/>
              </a:rPr>
              <a:t>3 </a:t>
            </a:r>
            <a:r>
              <a:rPr lang="en-US" sz="1000">
                <a:latin typeface="DM Sans" pitchFamily="2" charset="0"/>
              </a:rPr>
              <a:t>Non-ACF IRA curve also derived from Table V-2. See Environmental Protect Agency (EPA). “Greenhouse Gas Emissions Standards for Heavy-Duty Vehicles – Phase 3.” April 17, 2023. Accessed August 21, 2024. https://www.govinfo.gov/content/pkg/FR-2023-04-27/pdf/2023-07955.pdf</a:t>
            </a:r>
          </a:p>
          <a:p>
            <a:pPr fontAlgn="base">
              <a:lnSpc>
                <a:spcPct val="90000"/>
              </a:lnSpc>
            </a:pPr>
            <a:r>
              <a:rPr lang="en-US" sz="1000" baseline="30000">
                <a:latin typeface="DM Sans" pitchFamily="2" charset="0"/>
              </a:rPr>
              <a:t>4 </a:t>
            </a:r>
            <a:r>
              <a:rPr lang="en-US" sz="1000">
                <a:latin typeface="DM Sans" pitchFamily="2" charset="0"/>
              </a:rPr>
              <a:t>Non-ACF baseline derived from Table V-2. Ibid. </a:t>
            </a:r>
          </a:p>
        </p:txBody>
      </p:sp>
      <p:pic>
        <p:nvPicPr>
          <p:cNvPr id="11" name="Picture 10">
            <a:extLst>
              <a:ext uri="{FF2B5EF4-FFF2-40B4-BE49-F238E27FC236}">
                <a16:creationId xmlns:a16="http://schemas.microsoft.com/office/drawing/2014/main" id="{EB5DCDFF-CA82-924B-14B1-9D2279A7D1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7974" y="1516626"/>
            <a:ext cx="5925826" cy="3907875"/>
          </a:xfrm>
          <a:prstGeom prst="rect">
            <a:avLst/>
          </a:prstGeom>
        </p:spPr>
      </p:pic>
      <p:sp>
        <p:nvSpPr>
          <p:cNvPr id="9" name="Text Placeholder 1">
            <a:extLst>
              <a:ext uri="{FF2B5EF4-FFF2-40B4-BE49-F238E27FC236}">
                <a16:creationId xmlns:a16="http://schemas.microsoft.com/office/drawing/2014/main" id="{FB1D5478-C62C-BA57-36E5-0D3E7A5D8291}"/>
              </a:ext>
            </a:extLst>
          </p:cNvPr>
          <p:cNvSpPr>
            <a:spLocks noGrp="1"/>
          </p:cNvSpPr>
          <p:nvPr>
            <p:ph type="body" sz="quarter" idx="14"/>
          </p:nvPr>
        </p:nvSpPr>
        <p:spPr>
          <a:xfrm>
            <a:off x="1075498" y="108204"/>
            <a:ext cx="4956175" cy="422275"/>
          </a:xfrm>
        </p:spPr>
        <p:txBody>
          <a:bodyPr>
            <a:normAutofit/>
          </a:bodyPr>
          <a:lstStyle/>
          <a:p>
            <a:r>
              <a:rPr lang="en-US">
                <a:latin typeface="DM Sans" pitchFamily="2" charset="0"/>
              </a:rPr>
              <a:t>Sector Modeling Methodology</a:t>
            </a:r>
          </a:p>
        </p:txBody>
      </p:sp>
    </p:spTree>
    <p:extLst>
      <p:ext uri="{BB962C8B-B14F-4D97-AF65-F5344CB8AC3E}">
        <p14:creationId xmlns:p14="http://schemas.microsoft.com/office/powerpoint/2010/main" val="3198030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072332" y="560935"/>
            <a:ext cx="10739241" cy="630090"/>
          </a:xfrm>
        </p:spPr>
        <p:txBody>
          <a:bodyPr>
            <a:normAutofit/>
          </a:bodyPr>
          <a:lstStyle/>
          <a:p>
            <a:r>
              <a:rPr lang="en-US">
                <a:latin typeface="DM Sans"/>
              </a:rPr>
              <a:t>Transportation: Incentives</a:t>
            </a:r>
          </a:p>
        </p:txBody>
      </p:sp>
      <p:sp>
        <p:nvSpPr>
          <p:cNvPr id="3" name="Slide Number Placeholder 2"/>
          <p:cNvSpPr>
            <a:spLocks noGrp="1"/>
          </p:cNvSpPr>
          <p:nvPr>
            <p:ph type="sldNum" sz="quarter" idx="12"/>
          </p:nvPr>
        </p:nvSpPr>
        <p:spPr/>
        <p:txBody>
          <a:bodyPr/>
          <a:lstStyle/>
          <a:p>
            <a:fld id="{F384092C-9B9C-9748-AC6A-F06C9D03AD52}" type="slidenum">
              <a:rPr lang="en-US" smtClean="0"/>
              <a:pPr/>
              <a:t>13</a:t>
            </a:fld>
            <a:endParaRPr lang="en-US"/>
          </a:p>
        </p:txBody>
      </p:sp>
      <p:sp>
        <p:nvSpPr>
          <p:cNvPr id="4" name="Text Placeholder 3"/>
          <p:cNvSpPr>
            <a:spLocks noGrp="1"/>
          </p:cNvSpPr>
          <p:nvPr>
            <p:ph type="body" sz="quarter" idx="13"/>
          </p:nvPr>
        </p:nvSpPr>
        <p:spPr>
          <a:xfrm>
            <a:off x="747643" y="1431209"/>
            <a:ext cx="11019241" cy="4419676"/>
          </a:xfrm>
        </p:spPr>
        <p:txBody>
          <a:bodyPr vert="horz" lIns="91440" tIns="45720" rIns="91440" bIns="45720" rtlCol="0" anchor="t">
            <a:normAutofit fontScale="85000" lnSpcReduction="10000"/>
          </a:bodyPr>
          <a:lstStyle/>
          <a:p>
            <a:pPr marL="0" indent="0">
              <a:lnSpc>
                <a:spcPct val="100000"/>
              </a:lnSpc>
              <a:buNone/>
            </a:pPr>
            <a:r>
              <a:rPr lang="en-US" sz="1700" b="1" dirty="0">
                <a:latin typeface="DM Sans"/>
              </a:rPr>
              <a:t>Estimating the Passenger Vehicle Tax Credit</a:t>
            </a:r>
          </a:p>
          <a:p>
            <a:pPr>
              <a:lnSpc>
                <a:spcPct val="100000"/>
              </a:lnSpc>
            </a:pPr>
            <a:r>
              <a:rPr lang="en-US" sz="1700" dirty="0">
                <a:latin typeface="DM Sans"/>
              </a:rPr>
              <a:t>Entities of concern provision of IRA can cause vehicles to be ineligible for the Clean Vehicle Tax Credit (30D) if supply chains include certain amounts of materials (e.g., critical minerals) from foreign entities of concern (China, Russia, North Korea, Iran)</a:t>
            </a:r>
          </a:p>
          <a:p>
            <a:pPr lvl="1">
              <a:lnSpc>
                <a:spcPct val="100000"/>
              </a:lnSpc>
            </a:pPr>
            <a:r>
              <a:rPr lang="en-US" sz="1700" dirty="0">
                <a:latin typeface="DM Sans"/>
              </a:rPr>
              <a:t>Significant uncertainty over how many vehicles will be ineligible (Bloomberg NEF: 30-50%; Energy Innovation 50%</a:t>
            </a:r>
            <a:r>
              <a:rPr lang="en-US" sz="1700" baseline="30000" dirty="0">
                <a:latin typeface="DM Sans"/>
              </a:rPr>
              <a:t>1</a:t>
            </a:r>
            <a:r>
              <a:rPr lang="en-US" sz="1700" dirty="0">
                <a:latin typeface="DM Sans"/>
              </a:rPr>
              <a:t>)</a:t>
            </a:r>
          </a:p>
          <a:p>
            <a:pPr lvl="1">
              <a:lnSpc>
                <a:spcPct val="100000"/>
              </a:lnSpc>
            </a:pPr>
            <a:r>
              <a:rPr lang="en-US" sz="1700" dirty="0">
                <a:latin typeface="DM Sans"/>
              </a:rPr>
              <a:t>ICF assumes that 50% will be eligible</a:t>
            </a:r>
            <a:r>
              <a:rPr lang="en-US" sz="1700" baseline="30000" dirty="0">
                <a:latin typeface="DM Sans"/>
              </a:rPr>
              <a:t>2</a:t>
            </a:r>
          </a:p>
          <a:p>
            <a:pPr>
              <a:lnSpc>
                <a:spcPct val="100000"/>
              </a:lnSpc>
            </a:pPr>
            <a:r>
              <a:rPr lang="en-US" sz="1700" dirty="0">
                <a:latin typeface="DM Sans"/>
              </a:rPr>
              <a:t>ICF assumes an average credit value of $5,000 based on an International Council on Clean Transportation (ICCT) study</a:t>
            </a:r>
            <a:r>
              <a:rPr lang="en-US" sz="1700" baseline="30000" dirty="0">
                <a:latin typeface="DM Sans"/>
              </a:rPr>
              <a:t>3</a:t>
            </a:r>
            <a:endParaRPr lang="en-US" sz="1700" baseline="30000" dirty="0"/>
          </a:p>
          <a:p>
            <a:pPr marL="0" indent="0">
              <a:lnSpc>
                <a:spcPct val="100000"/>
              </a:lnSpc>
              <a:buNone/>
            </a:pPr>
            <a:r>
              <a:rPr lang="en-US" sz="1700" b="1" dirty="0">
                <a:latin typeface="DM Sans"/>
              </a:rPr>
              <a:t>Commercial Vehicles</a:t>
            </a:r>
          </a:p>
          <a:p>
            <a:pPr marL="0" indent="0">
              <a:lnSpc>
                <a:spcPct val="100000"/>
              </a:lnSpc>
              <a:buNone/>
            </a:pPr>
            <a:r>
              <a:rPr lang="en-US" sz="1700" dirty="0">
                <a:latin typeface="DM Sans"/>
                <a:sym typeface="Wingdings" panose="05000000000000000000" pitchFamily="2" charset="2"/>
              </a:rPr>
              <a:t>Vehicle receives the smallest of:</a:t>
            </a:r>
            <a:endParaRPr lang="en-US" sz="1700" dirty="0">
              <a:latin typeface="DM Sans"/>
            </a:endParaRPr>
          </a:p>
          <a:p>
            <a:pPr>
              <a:lnSpc>
                <a:spcPct val="100000"/>
              </a:lnSpc>
            </a:pPr>
            <a:r>
              <a:rPr lang="en-US" sz="1700" dirty="0">
                <a:latin typeface="DM Sans"/>
                <a:sym typeface="Wingdings" panose="05000000000000000000" pitchFamily="2" charset="2"/>
              </a:rPr>
              <a:t>Maximum credit value</a:t>
            </a:r>
            <a:br>
              <a:rPr lang="en-US" sz="1700" dirty="0"/>
            </a:br>
            <a:endParaRPr lang="en-US" sz="1700" dirty="0">
              <a:sym typeface="Wingdings" panose="05000000000000000000" pitchFamily="2" charset="2"/>
            </a:endParaRPr>
          </a:p>
          <a:p>
            <a:pPr>
              <a:lnSpc>
                <a:spcPct val="100000"/>
              </a:lnSpc>
            </a:pPr>
            <a:endParaRPr lang="en-US" sz="1700" dirty="0">
              <a:sym typeface="Wingdings" panose="05000000000000000000" pitchFamily="2" charset="2"/>
            </a:endParaRPr>
          </a:p>
          <a:p>
            <a:pPr marL="0" indent="0">
              <a:lnSpc>
                <a:spcPct val="100000"/>
              </a:lnSpc>
              <a:buNone/>
            </a:pPr>
            <a:endParaRPr lang="en-US" sz="1700" dirty="0">
              <a:sym typeface="Wingdings" panose="05000000000000000000" pitchFamily="2" charset="2"/>
            </a:endParaRPr>
          </a:p>
          <a:p>
            <a:pPr>
              <a:lnSpc>
                <a:spcPct val="100000"/>
              </a:lnSpc>
            </a:pPr>
            <a:r>
              <a:rPr lang="en-US" sz="1700" dirty="0">
                <a:latin typeface="DM Sans"/>
                <a:sym typeface="Wingdings" panose="05000000000000000000" pitchFamily="2" charset="2"/>
              </a:rPr>
              <a:t>Incremental cost of ZEV compared to ICEV</a:t>
            </a:r>
            <a:endParaRPr lang="en-US" sz="1700" dirty="0">
              <a:latin typeface="DM Sans"/>
            </a:endParaRPr>
          </a:p>
          <a:p>
            <a:pPr>
              <a:lnSpc>
                <a:spcPct val="100000"/>
              </a:lnSpc>
            </a:pPr>
            <a:r>
              <a:rPr lang="en-US" sz="1700" dirty="0">
                <a:latin typeface="DM Sans"/>
                <a:sym typeface="Wingdings" panose="05000000000000000000" pitchFamily="2" charset="2"/>
              </a:rPr>
              <a:t>30% of the vehicle CAPEX investments</a:t>
            </a:r>
            <a:r>
              <a:rPr lang="en-US" sz="1700" baseline="30000" dirty="0">
                <a:latin typeface="DM Sans"/>
                <a:sym typeface="Wingdings" panose="05000000000000000000" pitchFamily="2" charset="2"/>
              </a:rPr>
              <a:t>5</a:t>
            </a:r>
            <a:endParaRPr lang="en-US" sz="1700" baseline="30000" dirty="0">
              <a:latin typeface="DM Sans"/>
            </a:endParaRPr>
          </a:p>
          <a:p>
            <a:pPr marL="475615" lvl="1" indent="-285115">
              <a:buFont typeface="Arial" panose="020B0604020202020204" pitchFamily="34" charset="0"/>
              <a:buChar char="•"/>
            </a:pPr>
            <a:endParaRPr lang="en-US" sz="2000" dirty="0"/>
          </a:p>
          <a:p>
            <a:pPr marL="342900" indent="-342900">
              <a:spcBef>
                <a:spcPts val="0"/>
              </a:spcBef>
              <a:buSzPts val="1000"/>
              <a:buFont typeface="Wingdings" panose="05050102010706020507" pitchFamily="18" charset="2"/>
              <a:buChar char="Ø"/>
              <a:tabLst>
                <a:tab pos="457200" algn="l"/>
              </a:tabLst>
            </a:pPr>
            <a:endParaRPr lang="en-US" sz="1800" dirty="0">
              <a:effectLst/>
              <a:latin typeface="Aptos" panose="020B0004020202020204" pitchFamily="34" charset="0"/>
              <a:ea typeface="Times New Roman" panose="02020603050405020304" pitchFamily="18" charset="0"/>
              <a:cs typeface="Aptos" panose="020B0004020202020204" pitchFamily="34" charset="0"/>
            </a:endParaRPr>
          </a:p>
        </p:txBody>
      </p:sp>
      <p:sp>
        <p:nvSpPr>
          <p:cNvPr id="6" name="TextBox 5">
            <a:extLst>
              <a:ext uri="{FF2B5EF4-FFF2-40B4-BE49-F238E27FC236}">
                <a16:creationId xmlns:a16="http://schemas.microsoft.com/office/drawing/2014/main" id="{9665DBB9-087B-3B02-BEA3-82184F4DF8B1}"/>
              </a:ext>
            </a:extLst>
          </p:cNvPr>
          <p:cNvSpPr txBox="1"/>
          <p:nvPr/>
        </p:nvSpPr>
        <p:spPr>
          <a:xfrm>
            <a:off x="556308" y="5920525"/>
            <a:ext cx="11079383" cy="869533"/>
          </a:xfrm>
          <a:prstGeom prst="rect">
            <a:avLst/>
          </a:prstGeom>
          <a:noFill/>
        </p:spPr>
        <p:txBody>
          <a:bodyPr wrap="square" lIns="91440" tIns="45720" rIns="91440" bIns="45720" rtlCol="0" anchor="t">
            <a:spAutoFit/>
          </a:bodyPr>
          <a:lstStyle/>
          <a:p>
            <a:pPr fontAlgn="base">
              <a:lnSpc>
                <a:spcPct val="90000"/>
              </a:lnSpc>
            </a:pPr>
            <a:r>
              <a:rPr lang="en-US" sz="800" baseline="30000">
                <a:latin typeface="DM Sans"/>
                <a:ea typeface="+mn-lt"/>
                <a:cs typeface="+mn-lt"/>
              </a:rPr>
              <a:t>1 </a:t>
            </a:r>
            <a:r>
              <a:rPr lang="en-US" sz="800">
                <a:latin typeface="DM Sans"/>
              </a:rPr>
              <a:t>U.S. Department of Energy (DOE). “Foreign Entity of Concern Interpretive Guidance.” May 2024. Accessed August 21, 2024. https://www.energy.gov/mesc/foreign-entity-concern-interpretive-guidance. </a:t>
            </a:r>
          </a:p>
          <a:p>
            <a:pPr fontAlgn="base">
              <a:lnSpc>
                <a:spcPct val="90000"/>
              </a:lnSpc>
            </a:pPr>
            <a:r>
              <a:rPr lang="en-US" sz="800" baseline="30000">
                <a:latin typeface="DM Sans"/>
              </a:rPr>
              <a:t>2</a:t>
            </a:r>
            <a:r>
              <a:rPr lang="en-US" sz="800">
                <a:latin typeface="DM Sans"/>
              </a:rPr>
              <a:t> See Page 2. Energy Innovation Policy and Technology LLC. “Implementing the Inflation Reduction Act: A Roadmap for State and Federal Transportation Policy.” October 17, 2022. Accessed August 21, 2024. https://energyinnovation.org/publication/implementing-the-inflation-reduction-act-a-roadmap-for-state-and-federal-transportation-policy/. </a:t>
            </a:r>
          </a:p>
          <a:p>
            <a:pPr fontAlgn="base">
              <a:lnSpc>
                <a:spcPct val="90000"/>
              </a:lnSpc>
            </a:pPr>
            <a:r>
              <a:rPr lang="en-US" sz="800" baseline="30000">
                <a:latin typeface="DM Sans"/>
                <a:ea typeface="+mn-lt"/>
                <a:cs typeface="+mn-lt"/>
              </a:rPr>
              <a:t>3</a:t>
            </a:r>
            <a:r>
              <a:rPr lang="en-US" sz="800">
                <a:latin typeface="DM Sans"/>
              </a:rPr>
              <a:t>See Table 1. International Council on Clean Transportation (ICCT). “Analyzing the Impact of the Inflation Reduction Act on Electric Vehicle Uptake in the United States.” January 2023. Accessed August 21, 2024. https://theicct.org/wp-content/uploads/2023/01/ira-impact-evs-us-jan23-2.pdf.</a:t>
            </a:r>
          </a:p>
          <a:p>
            <a:pPr fontAlgn="base">
              <a:lnSpc>
                <a:spcPct val="90000"/>
              </a:lnSpc>
            </a:pPr>
            <a:r>
              <a:rPr lang="en-US" sz="800" baseline="30000">
                <a:latin typeface="DM Sans"/>
                <a:ea typeface="+mn-lt"/>
                <a:cs typeface="+mn-lt"/>
              </a:rPr>
              <a:t>4</a:t>
            </a:r>
            <a:r>
              <a:rPr lang="en-US" sz="800">
                <a:latin typeface="DM Sans"/>
              </a:rPr>
              <a:t> </a:t>
            </a:r>
            <a:r>
              <a:rPr lang="en-US" sz="800"/>
              <a:t>"</a:t>
            </a:r>
            <a:r>
              <a:rPr lang="en-US" sz="800">
                <a:latin typeface="DM Sans"/>
              </a:rPr>
              <a:t>Class 2b-3" means an on-road vehicle with a gross vehicle weight rating (GVWR) that is 8,501 pounds up to 14,000 pounds. https://ww2.arb.ca.gov/sites/default/files/barcu/regact/2019/act2019/fro2.pdf. Accessed August 21, 2024</a:t>
            </a:r>
          </a:p>
          <a:p>
            <a:pPr fontAlgn="base">
              <a:lnSpc>
                <a:spcPct val="90000"/>
              </a:lnSpc>
            </a:pPr>
            <a:r>
              <a:rPr lang="en-US" sz="800" baseline="30000">
                <a:latin typeface="DM Sans"/>
                <a:ea typeface="+mn-lt"/>
                <a:cs typeface="+mn-lt"/>
              </a:rPr>
              <a:t>5</a:t>
            </a:r>
            <a:r>
              <a:rPr lang="en-US" sz="800">
                <a:latin typeface="DM Sans"/>
              </a:rPr>
              <a:t>Internal Revenue Service (IRS). “Commercial Clean Vehicle Credit.” August 6, 2024. Accessed August 21, 2024. https://www.irs.gov/credits-deductions/commercial-clean-vehicle-credit.</a:t>
            </a:r>
            <a:endParaRPr lang="en-US" sz="800">
              <a:latin typeface="DM Sans" pitchFamily="2" charset="0"/>
            </a:endParaRPr>
          </a:p>
        </p:txBody>
      </p:sp>
      <p:graphicFrame>
        <p:nvGraphicFramePr>
          <p:cNvPr id="2" name="Table 1">
            <a:extLst>
              <a:ext uri="{FF2B5EF4-FFF2-40B4-BE49-F238E27FC236}">
                <a16:creationId xmlns:a16="http://schemas.microsoft.com/office/drawing/2014/main" id="{C0A99CCC-6D07-268B-212D-FFB4B5C7A218}"/>
              </a:ext>
            </a:extLst>
          </p:cNvPr>
          <p:cNvGraphicFramePr>
            <a:graphicFrameLocks noGrp="1"/>
          </p:cNvGraphicFramePr>
          <p:nvPr>
            <p:extLst>
              <p:ext uri="{D42A27DB-BD31-4B8C-83A1-F6EECF244321}">
                <p14:modId xmlns:p14="http://schemas.microsoft.com/office/powerpoint/2010/main" val="996167288"/>
              </p:ext>
            </p:extLst>
          </p:nvPr>
        </p:nvGraphicFramePr>
        <p:xfrm>
          <a:off x="1072332" y="4021048"/>
          <a:ext cx="3069362" cy="822960"/>
        </p:xfrm>
        <a:graphic>
          <a:graphicData uri="http://schemas.openxmlformats.org/drawingml/2006/table">
            <a:tbl>
              <a:tblPr>
                <a:tableStyleId>{5940675A-B579-460E-94D1-54222C63F5DA}</a:tableStyleId>
              </a:tblPr>
              <a:tblGrid>
                <a:gridCol w="1545362">
                  <a:extLst>
                    <a:ext uri="{9D8B030D-6E8A-4147-A177-3AD203B41FA5}">
                      <a16:colId xmlns:a16="http://schemas.microsoft.com/office/drawing/2014/main" val="3178866610"/>
                    </a:ext>
                  </a:extLst>
                </a:gridCol>
                <a:gridCol w="1524000">
                  <a:extLst>
                    <a:ext uri="{9D8B030D-6E8A-4147-A177-3AD203B41FA5}">
                      <a16:colId xmlns:a16="http://schemas.microsoft.com/office/drawing/2014/main" val="2179563092"/>
                    </a:ext>
                  </a:extLst>
                </a:gridCol>
              </a:tblGrid>
              <a:tr h="201732">
                <a:tc>
                  <a:txBody>
                    <a:bodyPr/>
                    <a:lstStyle/>
                    <a:p>
                      <a:pPr algn="l" fontAlgn="b"/>
                      <a:r>
                        <a:rPr lang="en-US" sz="1200" u="none" strike="noStrike">
                          <a:effectLst/>
                          <a:latin typeface="DM Sans" pitchFamily="2" charset="0"/>
                        </a:rPr>
                        <a:t>Light duty trucks</a:t>
                      </a:r>
                      <a:endParaRPr lang="en-US" sz="1200" b="0" i="0" u="none" strike="noStrike">
                        <a:solidFill>
                          <a:srgbClr val="000000"/>
                        </a:solidFill>
                        <a:effectLst/>
                        <a:latin typeface="DM Sans" pitchFamily="2" charset="0"/>
                      </a:endParaRPr>
                    </a:p>
                  </a:txBody>
                  <a:tcPr marL="73152" marR="73152" anchor="ctr"/>
                </a:tc>
                <a:tc>
                  <a:txBody>
                    <a:bodyPr/>
                    <a:lstStyle/>
                    <a:p>
                      <a:pPr algn="ctr" fontAlgn="b"/>
                      <a:r>
                        <a:rPr lang="en-US" sz="1200" u="none" strike="noStrike">
                          <a:effectLst/>
                          <a:latin typeface="DM Sans" pitchFamily="2" charset="0"/>
                        </a:rPr>
                        <a:t> $7,500 </a:t>
                      </a:r>
                      <a:endParaRPr lang="en-US" sz="1200" b="0" i="0" u="none" strike="noStrike">
                        <a:solidFill>
                          <a:srgbClr val="000000"/>
                        </a:solidFill>
                        <a:effectLst/>
                        <a:latin typeface="DM Sans" pitchFamily="2" charset="0"/>
                      </a:endParaRPr>
                    </a:p>
                  </a:txBody>
                  <a:tcPr marL="73152" marR="73152" anchor="ctr"/>
                </a:tc>
                <a:extLst>
                  <a:ext uri="{0D108BD9-81ED-4DB2-BD59-A6C34878D82A}">
                    <a16:rowId xmlns:a16="http://schemas.microsoft.com/office/drawing/2014/main" val="266463873"/>
                  </a:ext>
                </a:extLst>
              </a:tr>
              <a:tr h="253641">
                <a:tc>
                  <a:txBody>
                    <a:bodyPr/>
                    <a:lstStyle/>
                    <a:p>
                      <a:pPr algn="l" fontAlgn="b"/>
                      <a:r>
                        <a:rPr lang="en-US" sz="1200" u="none" strike="noStrike">
                          <a:effectLst/>
                          <a:latin typeface="DM Sans" pitchFamily="2" charset="0"/>
                        </a:rPr>
                        <a:t>Class 2b-3</a:t>
                      </a:r>
                      <a:r>
                        <a:rPr lang="en-US" sz="1200" kern="1200" baseline="30000">
                          <a:solidFill>
                            <a:schemeClr val="tx1"/>
                          </a:solidFill>
                          <a:latin typeface="DM Sans" pitchFamily="2" charset="0"/>
                          <a:ea typeface="+mn-ea"/>
                          <a:cs typeface="+mn-cs"/>
                        </a:rPr>
                        <a:t>4</a:t>
                      </a:r>
                    </a:p>
                  </a:txBody>
                  <a:tcPr marL="73152" marR="73152" anchor="ctr"/>
                </a:tc>
                <a:tc>
                  <a:txBody>
                    <a:bodyPr/>
                    <a:lstStyle/>
                    <a:p>
                      <a:pPr algn="ctr" fontAlgn="b"/>
                      <a:r>
                        <a:rPr lang="en-US" sz="1200" u="none" strike="noStrike">
                          <a:effectLst/>
                          <a:latin typeface="DM Sans" pitchFamily="2" charset="0"/>
                        </a:rPr>
                        <a:t> $7,500 </a:t>
                      </a:r>
                      <a:endParaRPr lang="en-US" sz="1200" b="0" i="0" u="none" strike="noStrike">
                        <a:solidFill>
                          <a:srgbClr val="000000"/>
                        </a:solidFill>
                        <a:effectLst/>
                        <a:latin typeface="DM Sans" pitchFamily="2" charset="0"/>
                      </a:endParaRPr>
                    </a:p>
                  </a:txBody>
                  <a:tcPr marL="73152" marR="73152" anchor="ctr"/>
                </a:tc>
                <a:extLst>
                  <a:ext uri="{0D108BD9-81ED-4DB2-BD59-A6C34878D82A}">
                    <a16:rowId xmlns:a16="http://schemas.microsoft.com/office/drawing/2014/main" val="953169226"/>
                  </a:ext>
                </a:extLst>
              </a:tr>
              <a:tr h="227694">
                <a:tc>
                  <a:txBody>
                    <a:bodyPr/>
                    <a:lstStyle/>
                    <a:p>
                      <a:pPr algn="l" fontAlgn="b"/>
                      <a:r>
                        <a:rPr lang="en-US" sz="1200" u="none" strike="noStrike">
                          <a:effectLst/>
                          <a:latin typeface="DM Sans" pitchFamily="2" charset="0"/>
                        </a:rPr>
                        <a:t>All others</a:t>
                      </a:r>
                      <a:endParaRPr lang="en-US" sz="1200" b="0" i="0" u="none" strike="noStrike">
                        <a:solidFill>
                          <a:srgbClr val="000000"/>
                        </a:solidFill>
                        <a:effectLst/>
                        <a:latin typeface="DM Sans" pitchFamily="2" charset="0"/>
                      </a:endParaRPr>
                    </a:p>
                  </a:txBody>
                  <a:tcPr marL="73152" marR="73152" anchor="ctr"/>
                </a:tc>
                <a:tc>
                  <a:txBody>
                    <a:bodyPr/>
                    <a:lstStyle/>
                    <a:p>
                      <a:pPr algn="ctr" fontAlgn="b"/>
                      <a:r>
                        <a:rPr lang="en-US" sz="1200" u="none" strike="noStrike">
                          <a:effectLst/>
                          <a:latin typeface="DM Sans" pitchFamily="2" charset="0"/>
                        </a:rPr>
                        <a:t> $40,000 </a:t>
                      </a:r>
                      <a:endParaRPr lang="en-US" sz="1200" b="0" i="0" u="none" strike="noStrike">
                        <a:solidFill>
                          <a:srgbClr val="000000"/>
                        </a:solidFill>
                        <a:effectLst/>
                        <a:latin typeface="DM Sans" pitchFamily="2" charset="0"/>
                      </a:endParaRPr>
                    </a:p>
                  </a:txBody>
                  <a:tcPr marL="73152" marR="73152" anchor="ctr"/>
                </a:tc>
                <a:extLst>
                  <a:ext uri="{0D108BD9-81ED-4DB2-BD59-A6C34878D82A}">
                    <a16:rowId xmlns:a16="http://schemas.microsoft.com/office/drawing/2014/main" val="684908572"/>
                  </a:ext>
                </a:extLst>
              </a:tr>
            </a:tbl>
          </a:graphicData>
        </a:graphic>
      </p:graphicFrame>
      <p:sp>
        <p:nvSpPr>
          <p:cNvPr id="10" name="Text Placeholder 1">
            <a:extLst>
              <a:ext uri="{FF2B5EF4-FFF2-40B4-BE49-F238E27FC236}">
                <a16:creationId xmlns:a16="http://schemas.microsoft.com/office/drawing/2014/main" id="{B97CCE44-8EC3-8E3A-41F9-51FEC8C9DFF6}"/>
              </a:ext>
            </a:extLst>
          </p:cNvPr>
          <p:cNvSpPr>
            <a:spLocks noGrp="1"/>
          </p:cNvSpPr>
          <p:nvPr>
            <p:ph type="body" sz="quarter" idx="14"/>
          </p:nvPr>
        </p:nvSpPr>
        <p:spPr>
          <a:xfrm>
            <a:off x="1075498" y="108204"/>
            <a:ext cx="4956175" cy="422275"/>
          </a:xfrm>
        </p:spPr>
        <p:txBody>
          <a:bodyPr>
            <a:normAutofit/>
          </a:bodyPr>
          <a:lstStyle/>
          <a:p>
            <a:r>
              <a:rPr lang="en-US">
                <a:latin typeface="DM Sans" pitchFamily="2" charset="0"/>
              </a:rPr>
              <a:t>Sector Modeling Methodology</a:t>
            </a:r>
          </a:p>
        </p:txBody>
      </p:sp>
    </p:spTree>
    <p:extLst>
      <p:ext uri="{BB962C8B-B14F-4D97-AF65-F5344CB8AC3E}">
        <p14:creationId xmlns:p14="http://schemas.microsoft.com/office/powerpoint/2010/main" val="2191015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a:t>Buildings: Establish Baseline</a:t>
            </a:r>
          </a:p>
        </p:txBody>
      </p:sp>
      <p:sp>
        <p:nvSpPr>
          <p:cNvPr id="3" name="Slide Number Placeholder 2"/>
          <p:cNvSpPr>
            <a:spLocks noGrp="1"/>
          </p:cNvSpPr>
          <p:nvPr>
            <p:ph type="sldNum" sz="quarter" idx="12"/>
          </p:nvPr>
        </p:nvSpPr>
        <p:spPr/>
        <p:txBody>
          <a:bodyPr/>
          <a:lstStyle/>
          <a:p>
            <a:fld id="{F384092C-9B9C-9748-AC6A-F06C9D03AD52}" type="slidenum">
              <a:rPr lang="en-US" smtClean="0"/>
              <a:pPr/>
              <a:t>14</a:t>
            </a:fld>
            <a:endParaRPr lang="en-US"/>
          </a:p>
        </p:txBody>
      </p:sp>
      <p:sp>
        <p:nvSpPr>
          <p:cNvPr id="4" name="Text Placeholder 3"/>
          <p:cNvSpPr>
            <a:spLocks noGrp="1"/>
          </p:cNvSpPr>
          <p:nvPr>
            <p:ph type="body" sz="quarter" idx="13"/>
          </p:nvPr>
        </p:nvSpPr>
        <p:spPr>
          <a:xfrm>
            <a:off x="5596269" y="1302326"/>
            <a:ext cx="6467451" cy="5292437"/>
          </a:xfrm>
        </p:spPr>
        <p:txBody>
          <a:bodyPr>
            <a:normAutofit fontScale="92500" lnSpcReduction="20000"/>
          </a:bodyPr>
          <a:lstStyle/>
          <a:p>
            <a:pPr>
              <a:lnSpc>
                <a:spcPct val="110000"/>
              </a:lnSpc>
              <a:spcBef>
                <a:spcPts val="0"/>
              </a:spcBef>
            </a:pPr>
            <a:r>
              <a:rPr lang="en-US" sz="1900" b="1" dirty="0">
                <a:latin typeface="DM Sans" pitchFamily="2" charset="0"/>
              </a:rPr>
              <a:t>National Renewabl</a:t>
            </a:r>
            <a:r>
              <a:rPr lang="en-US" sz="1900" b="1" dirty="0"/>
              <a:t>e Energy Laboratory (</a:t>
            </a:r>
            <a:r>
              <a:rPr lang="en-US" sz="1900" b="1" dirty="0">
                <a:latin typeface="DM Sans" pitchFamily="2" charset="0"/>
              </a:rPr>
              <a:t>NREL) </a:t>
            </a:r>
            <a:r>
              <a:rPr lang="en-US" sz="1900" b="1" dirty="0" err="1">
                <a:latin typeface="DM Sans" pitchFamily="2" charset="0"/>
              </a:rPr>
              <a:t>ResStock</a:t>
            </a:r>
            <a:r>
              <a:rPr lang="en-US" sz="1900" dirty="0">
                <a:latin typeface="DM Sans" pitchFamily="2" charset="0"/>
              </a:rPr>
              <a:t> and </a:t>
            </a:r>
            <a:r>
              <a:rPr lang="en-US" sz="1900" b="1" dirty="0" err="1">
                <a:latin typeface="DM Sans" pitchFamily="2" charset="0"/>
              </a:rPr>
              <a:t>ComStock</a:t>
            </a:r>
            <a:r>
              <a:rPr lang="en-US" sz="1900" b="1" dirty="0">
                <a:latin typeface="DM Sans" pitchFamily="2" charset="0"/>
              </a:rPr>
              <a:t> Building Stock Models</a:t>
            </a:r>
          </a:p>
          <a:p>
            <a:pPr marL="400039">
              <a:lnSpc>
                <a:spcPct val="110000"/>
              </a:lnSpc>
              <a:spcBef>
                <a:spcPts val="0"/>
              </a:spcBef>
            </a:pPr>
            <a:r>
              <a:rPr lang="en-US" sz="1900" dirty="0">
                <a:latin typeface="DM Sans" pitchFamily="2" charset="0"/>
              </a:rPr>
              <a:t>Granular, bottom-up models that use multiple data sources, statistical sampling methods, and advanced building energy simulations to estimate the annual sub-hourly energy consumption of residential and commercial building stock across the U.S.</a:t>
            </a:r>
          </a:p>
          <a:p>
            <a:pPr marL="400039">
              <a:lnSpc>
                <a:spcPct val="110000"/>
              </a:lnSpc>
              <a:spcBef>
                <a:spcPts val="0"/>
              </a:spcBef>
            </a:pPr>
            <a:r>
              <a:rPr lang="en-US" sz="1900" dirty="0">
                <a:latin typeface="DM Sans" pitchFamily="2" charset="0"/>
              </a:rPr>
              <a:t>Models provide detailed information on the </a:t>
            </a:r>
            <a:r>
              <a:rPr lang="en-US" sz="1900" b="1" dirty="0">
                <a:latin typeface="DM Sans" pitchFamily="2" charset="0"/>
              </a:rPr>
              <a:t>technical and economic potential of residential and commercial energy efficiency improvements </a:t>
            </a:r>
            <a:r>
              <a:rPr lang="en-US" sz="1900" dirty="0">
                <a:latin typeface="DM Sans" pitchFamily="2" charset="0"/>
              </a:rPr>
              <a:t>for 48 states, which can help policymakers, program designers, and manufacturers make decisions related to building decarbonization</a:t>
            </a:r>
          </a:p>
          <a:p>
            <a:pPr marL="400039">
              <a:lnSpc>
                <a:spcPct val="110000"/>
              </a:lnSpc>
              <a:spcBef>
                <a:spcPts val="0"/>
              </a:spcBef>
            </a:pPr>
            <a:r>
              <a:rPr lang="en-US" sz="1900" b="1" dirty="0">
                <a:latin typeface="DM Sans" pitchFamily="2" charset="0"/>
              </a:rPr>
              <a:t>Flexible and scalable: </a:t>
            </a:r>
            <a:r>
              <a:rPr lang="en-US" sz="1900" dirty="0">
                <a:latin typeface="DM Sans" pitchFamily="2" charset="0"/>
              </a:rPr>
              <a:t>models can be used to analyze different geographic regions, building types, end uses, and efficiency measures. They can also be calibrated and updated with new data sets and modeling standards</a:t>
            </a:r>
          </a:p>
          <a:p>
            <a:pPr marL="400039">
              <a:lnSpc>
                <a:spcPct val="110000"/>
              </a:lnSpc>
              <a:spcBef>
                <a:spcPts val="0"/>
              </a:spcBef>
            </a:pPr>
            <a:r>
              <a:rPr lang="en-US" sz="1900" dirty="0">
                <a:latin typeface="DM Sans" pitchFamily="2" charset="0"/>
              </a:rPr>
              <a:t>Currently representative of 2018 building stock</a:t>
            </a:r>
          </a:p>
          <a:p>
            <a:pPr marL="857239" lvl="1">
              <a:lnSpc>
                <a:spcPct val="110000"/>
              </a:lnSpc>
              <a:spcBef>
                <a:spcPts val="0"/>
              </a:spcBef>
            </a:pPr>
            <a:r>
              <a:rPr lang="en-US" sz="1900" dirty="0">
                <a:latin typeface="DM Sans" pitchFamily="2" charset="0"/>
              </a:rPr>
              <a:t>Most recent year of available data</a:t>
            </a:r>
          </a:p>
          <a:p>
            <a:endParaRPr lang="en-US" dirty="0"/>
          </a:p>
        </p:txBody>
      </p:sp>
      <p:pic>
        <p:nvPicPr>
          <p:cNvPr id="2" name="Picture 2" descr="Payback period “heat maps” for insulation upgrades in various housing stock segments in Washington and Oregon with short payback cost effective upgrade opportunities are in green. ">
            <a:extLst>
              <a:ext uri="{FF2B5EF4-FFF2-40B4-BE49-F238E27FC236}">
                <a16:creationId xmlns:a16="http://schemas.microsoft.com/office/drawing/2014/main" id="{C4C589BE-380A-B458-28DF-E81153585F8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528780" y="1596077"/>
            <a:ext cx="5009078" cy="3928689"/>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1">
            <a:extLst>
              <a:ext uri="{FF2B5EF4-FFF2-40B4-BE49-F238E27FC236}">
                <a16:creationId xmlns:a16="http://schemas.microsoft.com/office/drawing/2014/main" id="{179FFDDB-55F7-9A1F-410D-EC8514E31487}"/>
              </a:ext>
            </a:extLst>
          </p:cNvPr>
          <p:cNvSpPr>
            <a:spLocks noGrp="1"/>
          </p:cNvSpPr>
          <p:nvPr>
            <p:ph type="body" sz="quarter" idx="14"/>
          </p:nvPr>
        </p:nvSpPr>
        <p:spPr>
          <a:xfrm>
            <a:off x="1075498" y="108204"/>
            <a:ext cx="4956175" cy="422275"/>
          </a:xfrm>
        </p:spPr>
        <p:txBody>
          <a:bodyPr>
            <a:normAutofit/>
          </a:bodyPr>
          <a:lstStyle/>
          <a:p>
            <a:r>
              <a:rPr lang="en-US">
                <a:latin typeface="DM Sans" pitchFamily="2" charset="0"/>
              </a:rPr>
              <a:t>Sector Modeling Methodology</a:t>
            </a:r>
          </a:p>
        </p:txBody>
      </p:sp>
    </p:spTree>
    <p:extLst>
      <p:ext uri="{BB962C8B-B14F-4D97-AF65-F5344CB8AC3E}">
        <p14:creationId xmlns:p14="http://schemas.microsoft.com/office/powerpoint/2010/main" val="74714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81C810-6607-69BE-3565-46A66E5047A6}"/>
              </a:ext>
            </a:extLst>
          </p:cNvPr>
          <p:cNvSpPr>
            <a:spLocks noGrp="1"/>
          </p:cNvSpPr>
          <p:nvPr>
            <p:ph type="title"/>
          </p:nvPr>
        </p:nvSpPr>
        <p:spPr/>
        <p:txBody>
          <a:bodyPr/>
          <a:lstStyle/>
          <a:p>
            <a:r>
              <a:rPr lang="en-US" b="1">
                <a:latin typeface="DM Sans" pitchFamily="2" charset="77"/>
              </a:rPr>
              <a:t>Buildings: Establish Baseline </a:t>
            </a:r>
          </a:p>
        </p:txBody>
      </p:sp>
      <p:sp>
        <p:nvSpPr>
          <p:cNvPr id="2" name="Slide Number Placeholder 1">
            <a:extLst>
              <a:ext uri="{FF2B5EF4-FFF2-40B4-BE49-F238E27FC236}">
                <a16:creationId xmlns:a16="http://schemas.microsoft.com/office/drawing/2014/main" id="{7BEB2783-D350-8480-E8D6-2DBA73DAFC18}"/>
              </a:ext>
            </a:extLst>
          </p:cNvPr>
          <p:cNvSpPr>
            <a:spLocks noGrp="1"/>
          </p:cNvSpPr>
          <p:nvPr>
            <p:ph type="sldNum" sz="quarter" idx="12"/>
          </p:nvPr>
        </p:nvSpPr>
        <p:spPr/>
        <p:txBody>
          <a:bodyPr/>
          <a:lstStyle/>
          <a:p>
            <a:fld id="{F384092C-9B9C-9748-AC6A-F06C9D03AD52}" type="slidenum">
              <a:rPr lang="en-US" smtClean="0"/>
              <a:t>15</a:t>
            </a:fld>
            <a:endParaRPr lang="en-US"/>
          </a:p>
        </p:txBody>
      </p:sp>
      <p:sp>
        <p:nvSpPr>
          <p:cNvPr id="6" name="Text Placeholder 5">
            <a:extLst>
              <a:ext uri="{FF2B5EF4-FFF2-40B4-BE49-F238E27FC236}">
                <a16:creationId xmlns:a16="http://schemas.microsoft.com/office/drawing/2014/main" id="{349EC6DE-660F-D143-1385-578CA622E953}"/>
              </a:ext>
            </a:extLst>
          </p:cNvPr>
          <p:cNvSpPr>
            <a:spLocks noGrp="1"/>
          </p:cNvSpPr>
          <p:nvPr>
            <p:ph type="body" sz="quarter" idx="13"/>
          </p:nvPr>
        </p:nvSpPr>
        <p:spPr>
          <a:xfrm>
            <a:off x="1160289" y="1375443"/>
            <a:ext cx="4406793" cy="5240510"/>
          </a:xfrm>
        </p:spPr>
        <p:txBody>
          <a:bodyPr>
            <a:noAutofit/>
          </a:bodyPr>
          <a:lstStyle/>
          <a:p>
            <a:pPr marL="228600" indent="-228600">
              <a:spcBef>
                <a:spcPts val="0"/>
              </a:spcBef>
              <a:buFont typeface="Arial" panose="020B0604020202020204" pitchFamily="34" charset="0"/>
              <a:buChar char="•"/>
            </a:pPr>
            <a:r>
              <a:rPr lang="en-US" sz="1800">
                <a:latin typeface="DM Sans" pitchFamily="2" charset="0"/>
              </a:rPr>
              <a:t>Build baseline trend for energy use and emissions</a:t>
            </a:r>
          </a:p>
          <a:p>
            <a:pPr marL="742939" indent="-228600">
              <a:spcBef>
                <a:spcPts val="0"/>
              </a:spcBef>
              <a:buFont typeface="Arial" panose="020B0604020202020204" pitchFamily="34" charset="0"/>
              <a:buChar char="•"/>
            </a:pPr>
            <a:r>
              <a:rPr lang="en-US" sz="1800"/>
              <a:t>C</a:t>
            </a:r>
            <a:r>
              <a:rPr lang="en-US" sz="1800">
                <a:latin typeface="DM Sans" pitchFamily="2" charset="0"/>
              </a:rPr>
              <a:t>ommercial </a:t>
            </a:r>
            <a:r>
              <a:rPr lang="en-US" sz="1800"/>
              <a:t>g</a:t>
            </a:r>
            <a:r>
              <a:rPr lang="en-US" sz="1800">
                <a:latin typeface="DM Sans" pitchFamily="2" charset="0"/>
              </a:rPr>
              <a:t>rowth and change</a:t>
            </a:r>
          </a:p>
          <a:p>
            <a:pPr marL="742939" indent="-228600">
              <a:spcBef>
                <a:spcPts val="0"/>
              </a:spcBef>
              <a:buFont typeface="Arial" panose="020B0604020202020204" pitchFamily="34" charset="0"/>
              <a:buChar char="•"/>
            </a:pPr>
            <a:r>
              <a:rPr lang="en-US" sz="1800">
                <a:latin typeface="DM Sans" pitchFamily="2" charset="0"/>
              </a:rPr>
              <a:t>Residential growth and change</a:t>
            </a:r>
          </a:p>
          <a:p>
            <a:pPr marL="514339" indent="0">
              <a:spcBef>
                <a:spcPts val="0"/>
              </a:spcBef>
              <a:buNone/>
            </a:pPr>
            <a:endParaRPr lang="en-US" sz="1800">
              <a:latin typeface="DM Sans" pitchFamily="2" charset="0"/>
            </a:endParaRPr>
          </a:p>
          <a:p>
            <a:pPr marL="228600" indent="-228600">
              <a:spcBef>
                <a:spcPts val="0"/>
              </a:spcBef>
              <a:buFont typeface="Arial" panose="020B0604020202020204" pitchFamily="34" charset="0"/>
              <a:buChar char="•"/>
            </a:pPr>
            <a:r>
              <a:rPr lang="en-US" sz="1800">
                <a:latin typeface="DM Sans" pitchFamily="2" charset="0"/>
              </a:rPr>
              <a:t>Select regional data matching REMI regional configuration for building types and characteristics</a:t>
            </a:r>
            <a:endParaRPr lang="en-US" sz="1800"/>
          </a:p>
          <a:p>
            <a:pPr marL="0" indent="0">
              <a:spcBef>
                <a:spcPts val="0"/>
              </a:spcBef>
              <a:buNone/>
            </a:pPr>
            <a:endParaRPr lang="en-US" sz="1800">
              <a:latin typeface="DM Sans" pitchFamily="2" charset="0"/>
            </a:endParaRPr>
          </a:p>
          <a:p>
            <a:pPr marL="228600" indent="-228600">
              <a:spcBef>
                <a:spcPts val="0"/>
              </a:spcBef>
              <a:buFont typeface="Arial" panose="020B0604020202020204" pitchFamily="34" charset="0"/>
              <a:buChar char="•"/>
            </a:pPr>
            <a:r>
              <a:rPr lang="en-US" sz="1800" err="1">
                <a:latin typeface="DM Sans" pitchFamily="2" charset="0"/>
              </a:rPr>
              <a:t>ComStock</a:t>
            </a:r>
            <a:r>
              <a:rPr lang="en-US" sz="1800">
                <a:latin typeface="DM Sans" pitchFamily="2" charset="0"/>
              </a:rPr>
              <a:t> and </a:t>
            </a:r>
            <a:r>
              <a:rPr lang="en-US" sz="1800" err="1">
                <a:latin typeface="DM Sans" pitchFamily="2" charset="0"/>
              </a:rPr>
              <a:t>ResStock</a:t>
            </a:r>
            <a:r>
              <a:rPr lang="en-US" sz="1800">
                <a:latin typeface="DM Sans" pitchFamily="2" charset="0"/>
              </a:rPr>
              <a:t> data provide mix of building types, characteristics, and energy use for a specific region</a:t>
            </a:r>
          </a:p>
          <a:p>
            <a:pPr marL="0" indent="0">
              <a:spcBef>
                <a:spcPts val="0"/>
              </a:spcBef>
              <a:buNone/>
            </a:pPr>
            <a:endParaRPr lang="en-US" sz="1800">
              <a:latin typeface="DM Sans" pitchFamily="2" charset="0"/>
            </a:endParaRPr>
          </a:p>
          <a:p>
            <a:pPr marL="228600" indent="-228600">
              <a:spcBef>
                <a:spcPts val="0"/>
              </a:spcBef>
              <a:buFont typeface="Arial" panose="020B0604020202020204" pitchFamily="34" charset="0"/>
              <a:buChar char="•"/>
            </a:pPr>
            <a:r>
              <a:rPr lang="en-US" sz="1800">
                <a:latin typeface="DM Sans" pitchFamily="2" charset="0"/>
              </a:rPr>
              <a:t>ICF scales that information to baseline based on energy use trends </a:t>
            </a:r>
          </a:p>
          <a:p>
            <a:endParaRPr lang="en-US" sz="1800">
              <a:latin typeface="DM Sans" pitchFamily="2" charset="0"/>
            </a:endParaRPr>
          </a:p>
        </p:txBody>
      </p:sp>
      <p:pic>
        <p:nvPicPr>
          <p:cNvPr id="9" name="Picture 2" descr="image">
            <a:extLst>
              <a:ext uri="{FF2B5EF4-FFF2-40B4-BE49-F238E27FC236}">
                <a16:creationId xmlns:a16="http://schemas.microsoft.com/office/drawing/2014/main" id="{BD3D1950-65CC-5740-9AA4-D021F6A374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605" y="1289567"/>
            <a:ext cx="5916040" cy="5162034"/>
          </a:xfrm>
          <a:prstGeom prst="rect">
            <a:avLst/>
          </a:prstGeom>
          <a:noFill/>
          <a:extLst>
            <a:ext uri="{909E8E84-426E-40DD-AFC4-6F175D3DCCD1}">
              <a14:hiddenFill xmlns:a14="http://schemas.microsoft.com/office/drawing/2010/main">
                <a:solidFill>
                  <a:srgbClr val="FFFFFF"/>
                </a:solidFill>
              </a14:hiddenFill>
            </a:ext>
          </a:extLst>
        </p:spPr>
      </p:pic>
      <p:pic>
        <p:nvPicPr>
          <p:cNvPr id="10" name="Graphic 9" descr="Upward trend with solid fill">
            <a:extLst>
              <a:ext uri="{FF2B5EF4-FFF2-40B4-BE49-F238E27FC236}">
                <a16:creationId xmlns:a16="http://schemas.microsoft.com/office/drawing/2014/main" id="{9D58A069-E40E-F3A2-D39F-34FAED948FB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36594" y="1342826"/>
            <a:ext cx="837667" cy="837667"/>
          </a:xfrm>
          <a:prstGeom prst="rect">
            <a:avLst/>
          </a:prstGeom>
        </p:spPr>
      </p:pic>
      <p:sp>
        <p:nvSpPr>
          <p:cNvPr id="7" name="Text Placeholder 1">
            <a:extLst>
              <a:ext uri="{FF2B5EF4-FFF2-40B4-BE49-F238E27FC236}">
                <a16:creationId xmlns:a16="http://schemas.microsoft.com/office/drawing/2014/main" id="{B28A85FE-DE76-7608-C63B-A30319D870D6}"/>
              </a:ext>
            </a:extLst>
          </p:cNvPr>
          <p:cNvSpPr>
            <a:spLocks noGrp="1"/>
          </p:cNvSpPr>
          <p:nvPr>
            <p:ph type="body" sz="quarter" idx="14"/>
          </p:nvPr>
        </p:nvSpPr>
        <p:spPr>
          <a:xfrm>
            <a:off x="1075498" y="108204"/>
            <a:ext cx="4956175" cy="422275"/>
          </a:xfrm>
        </p:spPr>
        <p:txBody>
          <a:bodyPr>
            <a:normAutofit/>
          </a:bodyPr>
          <a:lstStyle/>
          <a:p>
            <a:r>
              <a:rPr lang="en-US">
                <a:latin typeface="DM Sans" pitchFamily="2" charset="0"/>
              </a:rPr>
              <a:t>Sector Modeling Methodology</a:t>
            </a:r>
          </a:p>
        </p:txBody>
      </p:sp>
    </p:spTree>
    <p:extLst>
      <p:ext uri="{BB962C8B-B14F-4D97-AF65-F5344CB8AC3E}">
        <p14:creationId xmlns:p14="http://schemas.microsoft.com/office/powerpoint/2010/main" val="1120008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a:t>Buildings: Develop IRA Scenario</a:t>
            </a:r>
          </a:p>
        </p:txBody>
      </p:sp>
      <p:sp>
        <p:nvSpPr>
          <p:cNvPr id="3" name="Slide Number Placeholder 2"/>
          <p:cNvSpPr>
            <a:spLocks noGrp="1"/>
          </p:cNvSpPr>
          <p:nvPr>
            <p:ph type="sldNum" sz="quarter" idx="12"/>
          </p:nvPr>
        </p:nvSpPr>
        <p:spPr/>
        <p:txBody>
          <a:bodyPr/>
          <a:lstStyle/>
          <a:p>
            <a:fld id="{F384092C-9B9C-9748-AC6A-F06C9D03AD52}" type="slidenum">
              <a:rPr lang="en-US" smtClean="0"/>
              <a:pPr/>
              <a:t>16</a:t>
            </a:fld>
            <a:endParaRPr lang="en-US"/>
          </a:p>
        </p:txBody>
      </p:sp>
      <p:sp>
        <p:nvSpPr>
          <p:cNvPr id="4" name="Text Placeholder 3"/>
          <p:cNvSpPr>
            <a:spLocks noGrp="1"/>
          </p:cNvSpPr>
          <p:nvPr>
            <p:ph type="body" sz="quarter" idx="13"/>
          </p:nvPr>
        </p:nvSpPr>
        <p:spPr>
          <a:xfrm>
            <a:off x="2488969" y="1296642"/>
            <a:ext cx="9449032" cy="4449065"/>
          </a:xfrm>
        </p:spPr>
        <p:txBody>
          <a:bodyPr>
            <a:noAutofit/>
          </a:bodyPr>
          <a:lstStyle/>
          <a:p>
            <a:r>
              <a:rPr lang="en-US" sz="1700" dirty="0"/>
              <a:t>Buildings and no-IRA baseline inputs</a:t>
            </a:r>
          </a:p>
          <a:p>
            <a:pPr marL="571477" lvl="1" indent="-380985"/>
            <a:r>
              <a:rPr lang="en-US" sz="1700" dirty="0" err="1"/>
              <a:t>ResStock</a:t>
            </a:r>
            <a:r>
              <a:rPr lang="en-US" sz="1700" dirty="0"/>
              <a:t> and </a:t>
            </a:r>
            <a:r>
              <a:rPr lang="en-US" sz="1700" dirty="0" err="1"/>
              <a:t>ComStock</a:t>
            </a:r>
            <a:r>
              <a:rPr lang="en-US" sz="1700" dirty="0"/>
              <a:t> provide regional characteristics for buildings and households</a:t>
            </a:r>
          </a:p>
          <a:p>
            <a:pPr marL="571477" lvl="1" indent="-380985"/>
            <a:r>
              <a:rPr lang="en-US" sz="1700" dirty="0"/>
              <a:t>Energy Information Administration (EIA) data are combined with building and household characteristics to build baseline projections of energy use (and emissions)</a:t>
            </a:r>
          </a:p>
          <a:p>
            <a:r>
              <a:rPr lang="en-US" sz="1700" dirty="0"/>
              <a:t>Developed investment targets </a:t>
            </a:r>
          </a:p>
          <a:p>
            <a:pPr marL="571477" lvl="1" indent="-380985"/>
            <a:r>
              <a:rPr lang="en-US" sz="1700" dirty="0"/>
              <a:t>American Council for an Energy-Efficient Economy (ACEEE) Study</a:t>
            </a:r>
            <a:r>
              <a:rPr lang="en-US" sz="1700" baseline="30000" dirty="0"/>
              <a:t>1 </a:t>
            </a:r>
            <a:r>
              <a:rPr lang="en-US" sz="1700" dirty="0"/>
              <a:t>provides savings investment ratios for policies (MWh</a:t>
            </a:r>
            <a:r>
              <a:rPr lang="en-US" sz="1700" baseline="30000" dirty="0"/>
              <a:t>2</a:t>
            </a:r>
            <a:r>
              <a:rPr lang="en-US" sz="1700" dirty="0"/>
              <a:t> change/$ invested, MMBTU</a:t>
            </a:r>
            <a:r>
              <a:rPr lang="en-US" sz="1700" baseline="30000" dirty="0"/>
              <a:t>3</a:t>
            </a:r>
            <a:r>
              <a:rPr lang="en-US" sz="1700" dirty="0"/>
              <a:t> change/$ invested) </a:t>
            </a:r>
          </a:p>
          <a:p>
            <a:pPr marL="571477" lvl="1" indent="-380985"/>
            <a:r>
              <a:rPr lang="en-US" sz="1700" dirty="0"/>
              <a:t>Investments from IRA used to develop target MWhs and MMBTUs change for each section</a:t>
            </a:r>
          </a:p>
          <a:p>
            <a:r>
              <a:rPr lang="en-US" sz="1700" dirty="0"/>
              <a:t>Run tool iteratively to determine best fit</a:t>
            </a:r>
          </a:p>
          <a:p>
            <a:pPr marL="571477" lvl="1" indent="-380985"/>
            <a:r>
              <a:rPr lang="en-US" sz="1700" dirty="0"/>
              <a:t>NREL’s Electrification Futures Study (EFS)</a:t>
            </a:r>
            <a:r>
              <a:rPr lang="en-US" sz="1700" baseline="30000" dirty="0"/>
              <a:t>4</a:t>
            </a:r>
            <a:r>
              <a:rPr lang="en-US" sz="1700" dirty="0"/>
              <a:t> provides measure penetration options</a:t>
            </a:r>
          </a:p>
          <a:p>
            <a:pPr marL="571477" lvl="1" indent="-380985"/>
            <a:r>
              <a:rPr lang="en-US" sz="1700" dirty="0"/>
              <a:t>ICF runs DER Planner tool iteratively with different NREL EFS penetration curves to match savings and investments as closely as possible</a:t>
            </a:r>
          </a:p>
          <a:p>
            <a:r>
              <a:rPr lang="en-US" sz="1700" dirty="0"/>
              <a:t>Run building model iteratively to match total investment, and energy changes (electricity and natural gas) as closely as possible</a:t>
            </a:r>
          </a:p>
          <a:p>
            <a:endParaRPr lang="en-US" sz="1600" dirty="0"/>
          </a:p>
          <a:p>
            <a:endParaRPr lang="en-US" sz="1600" dirty="0"/>
          </a:p>
        </p:txBody>
      </p:sp>
      <p:grpSp>
        <p:nvGrpSpPr>
          <p:cNvPr id="2" name="Group 1">
            <a:extLst>
              <a:ext uri="{FF2B5EF4-FFF2-40B4-BE49-F238E27FC236}">
                <a16:creationId xmlns:a16="http://schemas.microsoft.com/office/drawing/2014/main" id="{1D69EF33-1557-A712-071D-99C8E52ADC4F}"/>
              </a:ext>
            </a:extLst>
          </p:cNvPr>
          <p:cNvGrpSpPr/>
          <p:nvPr/>
        </p:nvGrpSpPr>
        <p:grpSpPr>
          <a:xfrm>
            <a:off x="158448" y="1601978"/>
            <a:ext cx="2330521" cy="785394"/>
            <a:chOff x="334056" y="5950605"/>
            <a:chExt cx="4109357" cy="1403033"/>
          </a:xfrm>
        </p:grpSpPr>
        <p:sp>
          <p:nvSpPr>
            <p:cNvPr id="5" name="Rectangle 4">
              <a:extLst>
                <a:ext uri="{FF2B5EF4-FFF2-40B4-BE49-F238E27FC236}">
                  <a16:creationId xmlns:a16="http://schemas.microsoft.com/office/drawing/2014/main" id="{27821A10-F55F-9A5B-13CD-B36E05290758}"/>
                </a:ext>
              </a:extLst>
            </p:cNvPr>
            <p:cNvSpPr/>
            <p:nvPr/>
          </p:nvSpPr>
          <p:spPr>
            <a:xfrm>
              <a:off x="642938" y="5950605"/>
              <a:ext cx="3800475" cy="14030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6" name="L-Shape 5">
              <a:extLst>
                <a:ext uri="{FF2B5EF4-FFF2-40B4-BE49-F238E27FC236}">
                  <a16:creationId xmlns:a16="http://schemas.microsoft.com/office/drawing/2014/main" id="{7E5914BE-EDF3-0B2D-7F6E-1E9FE4CC99ED}"/>
                </a:ext>
              </a:extLst>
            </p:cNvPr>
            <p:cNvSpPr/>
            <p:nvPr/>
          </p:nvSpPr>
          <p:spPr>
            <a:xfrm rot="13500000">
              <a:off x="334056" y="6156075"/>
              <a:ext cx="992093" cy="992093"/>
            </a:xfrm>
            <a:prstGeom prst="corner">
              <a:avLst>
                <a:gd name="adj1" fmla="val 20121"/>
                <a:gd name="adj2" fmla="val 20273"/>
              </a:avLst>
            </a:prstGeom>
            <a:solidFill>
              <a:srgbClr val="0785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33">
                <a:solidFill>
                  <a:schemeClr val="tx1"/>
                </a:solidFill>
              </a:endParaRPr>
            </a:p>
          </p:txBody>
        </p:sp>
        <p:pic>
          <p:nvPicPr>
            <p:cNvPr id="7" name="Picture 6" descr="A picture containing text&#10;&#10;Description automatically generated">
              <a:extLst>
                <a:ext uri="{FF2B5EF4-FFF2-40B4-BE49-F238E27FC236}">
                  <a16:creationId xmlns:a16="http://schemas.microsoft.com/office/drawing/2014/main" id="{094D71EB-D0FB-11FA-C9D1-861236B45C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1639" y="6354941"/>
              <a:ext cx="2538413" cy="594360"/>
            </a:xfrm>
            <a:prstGeom prst="rect">
              <a:avLst/>
            </a:prstGeom>
          </p:spPr>
        </p:pic>
      </p:grpSp>
      <p:sp>
        <p:nvSpPr>
          <p:cNvPr id="9" name="TextBox 8">
            <a:extLst>
              <a:ext uri="{FF2B5EF4-FFF2-40B4-BE49-F238E27FC236}">
                <a16:creationId xmlns:a16="http://schemas.microsoft.com/office/drawing/2014/main" id="{8157FD91-BC33-EC18-B178-D9589F4AF9B8}"/>
              </a:ext>
            </a:extLst>
          </p:cNvPr>
          <p:cNvSpPr txBox="1"/>
          <p:nvPr/>
        </p:nvSpPr>
        <p:spPr>
          <a:xfrm>
            <a:off x="635245" y="5979514"/>
            <a:ext cx="10820358" cy="707886"/>
          </a:xfrm>
          <a:prstGeom prst="rect">
            <a:avLst/>
          </a:prstGeom>
          <a:noFill/>
        </p:spPr>
        <p:txBody>
          <a:bodyPr wrap="square" rtlCol="0">
            <a:spAutoFit/>
          </a:bodyPr>
          <a:lstStyle/>
          <a:p>
            <a:r>
              <a:rPr lang="en-US" sz="800" baseline="30000" dirty="0">
                <a:latin typeface="DM Sans" pitchFamily="2" charset="0"/>
              </a:rPr>
              <a:t>1  </a:t>
            </a:r>
            <a:r>
              <a:rPr lang="en-US" sz="800" dirty="0">
                <a:latin typeface="DM Sans" pitchFamily="2" charset="0"/>
              </a:rPr>
              <a:t>American Council for an Energy-Efficient Economy (ACEEE). “Clean Infrastructure: Efficiency Investments for Jobs, Climate, and Consumers.” September 2021. Accessed August 21, 2024. https://www.aceee.org/sites/default/files/pdfs/clean_infrastructure_final_9-20-21.pdf. </a:t>
            </a:r>
          </a:p>
          <a:p>
            <a:r>
              <a:rPr lang="en-US" sz="800" baseline="30000" dirty="0">
                <a:latin typeface="DM Sans" pitchFamily="2" charset="0"/>
              </a:rPr>
              <a:t>2</a:t>
            </a:r>
            <a:r>
              <a:rPr lang="en-US" sz="800" dirty="0">
                <a:latin typeface="DM Sans" pitchFamily="2" charset="0"/>
              </a:rPr>
              <a:t> MWh – megawatt hour</a:t>
            </a:r>
          </a:p>
          <a:p>
            <a:r>
              <a:rPr lang="en-US" sz="800" baseline="30000" dirty="0">
                <a:latin typeface="DM Sans" pitchFamily="2" charset="0"/>
              </a:rPr>
              <a:t>3</a:t>
            </a:r>
            <a:r>
              <a:rPr lang="en-US" sz="800" dirty="0">
                <a:latin typeface="DM Sans" pitchFamily="2" charset="0"/>
              </a:rPr>
              <a:t> MMBTU – Million Metric British Thermal Unit</a:t>
            </a:r>
          </a:p>
          <a:p>
            <a:r>
              <a:rPr lang="en-US" sz="800" baseline="30000" dirty="0">
                <a:latin typeface="DM Sans" pitchFamily="2" charset="0"/>
              </a:rPr>
              <a:t>4  </a:t>
            </a:r>
            <a:r>
              <a:rPr lang="en-US" sz="800" dirty="0">
                <a:latin typeface="DM Sans" pitchFamily="2" charset="0"/>
              </a:rPr>
              <a:t>National Renewable Energy Laboratory (NREL). “Electrification Futures Study.” Accessed August 14, 2024. https://www.nrel.gov/analysis/electrification-futures.html. </a:t>
            </a:r>
            <a:endParaRPr lang="en-US" sz="800" baseline="30000" dirty="0">
              <a:latin typeface="DM Sans" pitchFamily="2" charset="0"/>
            </a:endParaRPr>
          </a:p>
        </p:txBody>
      </p:sp>
      <p:sp>
        <p:nvSpPr>
          <p:cNvPr id="14" name="Text Placeholder 1">
            <a:extLst>
              <a:ext uri="{FF2B5EF4-FFF2-40B4-BE49-F238E27FC236}">
                <a16:creationId xmlns:a16="http://schemas.microsoft.com/office/drawing/2014/main" id="{02764BCF-D383-3FE1-9E15-10F9447149F5}"/>
              </a:ext>
            </a:extLst>
          </p:cNvPr>
          <p:cNvSpPr>
            <a:spLocks noGrp="1"/>
          </p:cNvSpPr>
          <p:nvPr>
            <p:ph type="body" sz="quarter" idx="14"/>
          </p:nvPr>
        </p:nvSpPr>
        <p:spPr>
          <a:xfrm>
            <a:off x="1075498" y="108204"/>
            <a:ext cx="4956175" cy="422275"/>
          </a:xfrm>
        </p:spPr>
        <p:txBody>
          <a:bodyPr>
            <a:normAutofit/>
          </a:bodyPr>
          <a:lstStyle/>
          <a:p>
            <a:r>
              <a:rPr lang="en-US">
                <a:latin typeface="DM Sans" pitchFamily="2" charset="0"/>
              </a:rPr>
              <a:t>Sector Modeling Methodology</a:t>
            </a:r>
          </a:p>
        </p:txBody>
      </p:sp>
    </p:spTree>
    <p:extLst>
      <p:ext uri="{BB962C8B-B14F-4D97-AF65-F5344CB8AC3E}">
        <p14:creationId xmlns:p14="http://schemas.microsoft.com/office/powerpoint/2010/main" val="741055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US"/>
              <a:t>Hydrogen</a:t>
            </a:r>
          </a:p>
        </p:txBody>
      </p:sp>
      <p:sp>
        <p:nvSpPr>
          <p:cNvPr id="3" name="Slide Number Placeholder 2"/>
          <p:cNvSpPr>
            <a:spLocks noGrp="1"/>
          </p:cNvSpPr>
          <p:nvPr>
            <p:ph type="sldNum" sz="quarter" idx="12"/>
          </p:nvPr>
        </p:nvSpPr>
        <p:spPr/>
        <p:txBody>
          <a:bodyPr/>
          <a:lstStyle/>
          <a:p>
            <a:fld id="{F384092C-9B9C-9748-AC6A-F06C9D03AD52}" type="slidenum">
              <a:rPr lang="en-US" smtClean="0"/>
              <a:pPr/>
              <a:t>17</a:t>
            </a:fld>
            <a:endParaRPr lang="en-US"/>
          </a:p>
        </p:txBody>
      </p:sp>
      <p:sp>
        <p:nvSpPr>
          <p:cNvPr id="4" name="Text Placeholder 3"/>
          <p:cNvSpPr>
            <a:spLocks noGrp="1"/>
          </p:cNvSpPr>
          <p:nvPr>
            <p:ph type="body" sz="quarter" idx="13"/>
          </p:nvPr>
        </p:nvSpPr>
        <p:spPr>
          <a:xfrm>
            <a:off x="1225697" y="1259518"/>
            <a:ext cx="10712303" cy="4997800"/>
          </a:xfrm>
        </p:spPr>
        <p:txBody>
          <a:bodyPr>
            <a:noAutofit/>
          </a:bodyPr>
          <a:lstStyle/>
          <a:p>
            <a:r>
              <a:rPr lang="en-US" sz="1500" dirty="0"/>
              <a:t>Hydrogen scenario outputs derived from ACP and Wood Mackenzie’s report, </a:t>
            </a:r>
            <a:r>
              <a:rPr lang="en-US" sz="1500" i="1" dirty="0"/>
              <a:t>Implications of 45V Guidance for the Future of the Green Hydrogen Industry</a:t>
            </a:r>
            <a:r>
              <a:rPr lang="en-US" sz="1500" i="1" baseline="30000" dirty="0"/>
              <a:t>1 </a:t>
            </a:r>
          </a:p>
          <a:p>
            <a:r>
              <a:rPr lang="en-US" sz="1500" dirty="0"/>
              <a:t>ACP report estimates levelized cost of hydrogen (LCOH) combined with sector demand curves to project hydrogen production</a:t>
            </a:r>
          </a:p>
          <a:p>
            <a:pPr lvl="1"/>
            <a:r>
              <a:rPr lang="en-US" sz="1500" dirty="0"/>
              <a:t>Both hydrogen produced by clean electrolysis (i.e., green hydrogen) and Steam Methane Reforming (SMR) with CCS (i.e., blue hydrogen)</a:t>
            </a:r>
          </a:p>
          <a:p>
            <a:r>
              <a:rPr lang="en-US" sz="1500" dirty="0"/>
              <a:t>Derived scenario outputs using ACP report results associated with annual matching methodology</a:t>
            </a:r>
          </a:p>
          <a:p>
            <a:pPr lvl="1"/>
            <a:r>
              <a:rPr lang="en-US" sz="1500" dirty="0" err="1"/>
              <a:t>Electrolyzer</a:t>
            </a:r>
            <a:r>
              <a:rPr lang="en-US" sz="1500" dirty="0"/>
              <a:t> demand is met annually by renewables but needs grid power supply to sustain continuous operations </a:t>
            </a:r>
          </a:p>
          <a:p>
            <a:pPr lvl="1"/>
            <a:r>
              <a:rPr lang="en-US" sz="1500" dirty="0"/>
              <a:t>Renewable energy credits from excess renewable generation in peak generation hours are used to verify renewable attributes of grid supplied power</a:t>
            </a:r>
          </a:p>
          <a:p>
            <a:r>
              <a:rPr lang="en-US" sz="1500" dirty="0"/>
              <a:t>ICF integrated renewable generation requirements for green hydrogen into IPM (Power) modeling</a:t>
            </a:r>
          </a:p>
          <a:p>
            <a:pPr lvl="1"/>
            <a:r>
              <a:rPr lang="en-US" sz="1500" dirty="0">
                <a:solidFill>
                  <a:srgbClr val="000000"/>
                </a:solidFill>
                <a:effectLst/>
                <a:ea typeface="Aptos" panose="020B0004020202020204" pitchFamily="34" charset="0"/>
                <a:cs typeface="Aptos" panose="020B0004020202020204" pitchFamily="34" charset="0"/>
              </a:rPr>
              <a:t>Additional renewable supply meets the incremental hydrogen demand assumed from green hydrogen consumption</a:t>
            </a:r>
          </a:p>
          <a:p>
            <a:pPr lvl="1"/>
            <a:r>
              <a:rPr lang="en-US" sz="1500" dirty="0">
                <a:solidFill>
                  <a:srgbClr val="000000"/>
                </a:solidFill>
                <a:effectLst/>
                <a:ea typeface="Aptos" panose="020B0004020202020204" pitchFamily="34" charset="0"/>
                <a:cs typeface="Aptos" panose="020B0004020202020204" pitchFamily="34" charset="0"/>
              </a:rPr>
              <a:t>For each region with demand for green hydrogen, incremental renewable capacity required to supply green hydrogen production was assumed based on:</a:t>
            </a:r>
          </a:p>
          <a:p>
            <a:pPr lvl="2"/>
            <a:r>
              <a:rPr lang="en-US" sz="1500" dirty="0">
                <a:solidFill>
                  <a:srgbClr val="000000"/>
                </a:solidFill>
                <a:ea typeface="Aptos" panose="020B0004020202020204" pitchFamily="34" charset="0"/>
                <a:cs typeface="Aptos" panose="020B0004020202020204" pitchFamily="34" charset="0"/>
              </a:rPr>
              <a:t>R</a:t>
            </a:r>
            <a:r>
              <a:rPr lang="en-US" sz="1500" dirty="0">
                <a:solidFill>
                  <a:srgbClr val="000000"/>
                </a:solidFill>
                <a:effectLst/>
                <a:ea typeface="Aptos" panose="020B0004020202020204" pitchFamily="34" charset="0"/>
                <a:cs typeface="Aptos" panose="020B0004020202020204" pitchFamily="34" charset="0"/>
              </a:rPr>
              <a:t>egional renewable supply and performance assumptions </a:t>
            </a:r>
          </a:p>
          <a:p>
            <a:pPr lvl="2"/>
            <a:r>
              <a:rPr lang="en-US" sz="1500" dirty="0">
                <a:solidFill>
                  <a:srgbClr val="000000"/>
                </a:solidFill>
                <a:effectLst/>
                <a:ea typeface="Aptos" panose="020B0004020202020204" pitchFamily="34" charset="0"/>
                <a:cs typeface="Aptos" panose="020B0004020202020204" pitchFamily="34" charset="0"/>
              </a:rPr>
              <a:t>Capacity already built absent green hydrogen demand induced capacity additions</a:t>
            </a:r>
          </a:p>
          <a:p>
            <a:pPr lvl="1"/>
            <a:r>
              <a:rPr lang="en-US" sz="1500" dirty="0">
                <a:solidFill>
                  <a:srgbClr val="000000"/>
                </a:solidFill>
                <a:effectLst/>
                <a:ea typeface="Aptos" panose="020B0004020202020204" pitchFamily="34" charset="0"/>
                <a:cs typeface="Aptos" panose="020B0004020202020204" pitchFamily="34" charset="0"/>
              </a:rPr>
              <a:t>The capacity required to meet the incremental hydrogen demand incurred additional capital and maintenance expenses and received additional production tax credits (PTCs) based on its generation</a:t>
            </a:r>
            <a:endParaRPr lang="en-US" sz="1500" dirty="0">
              <a:effectLst/>
              <a:ea typeface="Aptos" panose="020B0004020202020204" pitchFamily="34" charset="0"/>
              <a:cs typeface="Aptos" panose="020B0004020202020204" pitchFamily="34" charset="0"/>
            </a:endParaRPr>
          </a:p>
        </p:txBody>
      </p:sp>
      <p:sp>
        <p:nvSpPr>
          <p:cNvPr id="5" name="TextBox 4">
            <a:extLst>
              <a:ext uri="{FF2B5EF4-FFF2-40B4-BE49-F238E27FC236}">
                <a16:creationId xmlns:a16="http://schemas.microsoft.com/office/drawing/2014/main" id="{93E98B37-38C1-780B-EA0C-6D5F01AA608A}"/>
              </a:ext>
            </a:extLst>
          </p:cNvPr>
          <p:cNvSpPr txBox="1"/>
          <p:nvPr/>
        </p:nvSpPr>
        <p:spPr>
          <a:xfrm>
            <a:off x="244101" y="6328374"/>
            <a:ext cx="11421226" cy="338554"/>
          </a:xfrm>
          <a:prstGeom prst="rect">
            <a:avLst/>
          </a:prstGeom>
          <a:noFill/>
        </p:spPr>
        <p:txBody>
          <a:bodyPr wrap="square" lIns="91440" tIns="45720" rIns="91440" bIns="45720" rtlCol="0" anchor="t">
            <a:spAutoFit/>
          </a:bodyPr>
          <a:lstStyle/>
          <a:p>
            <a:r>
              <a:rPr lang="en-US" sz="800" baseline="30000" dirty="0">
                <a:solidFill>
                  <a:srgbClr val="467886"/>
                </a:solidFill>
                <a:latin typeface="DM Sans"/>
              </a:rPr>
              <a:t>1 </a:t>
            </a:r>
            <a:r>
              <a:rPr lang="en-US" sz="800" dirty="0">
                <a:latin typeface="DM Sans"/>
              </a:rPr>
              <a:t>American Clean Power. </a:t>
            </a:r>
            <a:r>
              <a:rPr lang="en-US" sz="800" dirty="0">
                <a:latin typeface="DM Sans"/>
                <a:ea typeface="+mn-lt"/>
                <a:cs typeface="+mn-lt"/>
              </a:rPr>
              <a:t>"Implications of 45V Guidance for the Future of the Green Hydrogen Industry." Accessed August 8, 2024. https://cleanpower.org/wp-content/uploads/gateway/2024/02/ACP-Wood-Mackenzie_Implications-of-45V-Guidance-to-the-Green-Hydrogen-Industry_Executive-Summary.pdf. Final regulatory guidance has not been issued as of the date of this report’s publication. The structure of those final rules may lead to different results.</a:t>
            </a:r>
            <a:endParaRPr lang="en-US" sz="800" dirty="0">
              <a:latin typeface="DM Sans" pitchFamily="2" charset="0"/>
            </a:endParaRPr>
          </a:p>
        </p:txBody>
      </p:sp>
      <p:pic>
        <p:nvPicPr>
          <p:cNvPr id="6" name="Picture 5" descr="A black background with blue letters&#10;&#10;Description automatically generated">
            <a:extLst>
              <a:ext uri="{FF2B5EF4-FFF2-40B4-BE49-F238E27FC236}">
                <a16:creationId xmlns:a16="http://schemas.microsoft.com/office/drawing/2014/main" id="{250F1BCC-82D8-DD7D-5FCA-E80DE8E705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351" y="1283555"/>
            <a:ext cx="1149037" cy="1150245"/>
          </a:xfrm>
          <a:prstGeom prst="rect">
            <a:avLst/>
          </a:prstGeom>
        </p:spPr>
      </p:pic>
      <p:sp>
        <p:nvSpPr>
          <p:cNvPr id="10" name="Text Placeholder 1">
            <a:extLst>
              <a:ext uri="{FF2B5EF4-FFF2-40B4-BE49-F238E27FC236}">
                <a16:creationId xmlns:a16="http://schemas.microsoft.com/office/drawing/2014/main" id="{17FDF55B-A89C-C20F-328A-696378662F6E}"/>
              </a:ext>
            </a:extLst>
          </p:cNvPr>
          <p:cNvSpPr>
            <a:spLocks noGrp="1"/>
          </p:cNvSpPr>
          <p:nvPr>
            <p:ph type="body" sz="quarter" idx="14"/>
          </p:nvPr>
        </p:nvSpPr>
        <p:spPr>
          <a:xfrm>
            <a:off x="1075498" y="108204"/>
            <a:ext cx="4956175" cy="422275"/>
          </a:xfrm>
        </p:spPr>
        <p:txBody>
          <a:bodyPr>
            <a:normAutofit/>
          </a:bodyPr>
          <a:lstStyle/>
          <a:p>
            <a:r>
              <a:rPr lang="en-US">
                <a:latin typeface="DM Sans" pitchFamily="2" charset="0"/>
              </a:rPr>
              <a:t>Sector Modeling Methodology</a:t>
            </a:r>
          </a:p>
        </p:txBody>
      </p:sp>
    </p:spTree>
    <p:extLst>
      <p:ext uri="{BB962C8B-B14F-4D97-AF65-F5344CB8AC3E}">
        <p14:creationId xmlns:p14="http://schemas.microsoft.com/office/powerpoint/2010/main" val="467540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072333" y="579223"/>
            <a:ext cx="6756273" cy="675412"/>
          </a:xfrm>
        </p:spPr>
        <p:txBody>
          <a:bodyPr>
            <a:normAutofit/>
          </a:bodyPr>
          <a:lstStyle/>
          <a:p>
            <a:r>
              <a:rPr lang="en-US"/>
              <a:t>Sustainable Aviation Fuel</a:t>
            </a:r>
          </a:p>
        </p:txBody>
      </p:sp>
      <p:sp>
        <p:nvSpPr>
          <p:cNvPr id="3" name="Slide Number Placeholder 2"/>
          <p:cNvSpPr>
            <a:spLocks noGrp="1"/>
          </p:cNvSpPr>
          <p:nvPr>
            <p:ph type="sldNum" sz="quarter" idx="12"/>
          </p:nvPr>
        </p:nvSpPr>
        <p:spPr/>
        <p:txBody>
          <a:bodyPr/>
          <a:lstStyle/>
          <a:p>
            <a:fld id="{F384092C-9B9C-9748-AC6A-F06C9D03AD52}" type="slidenum">
              <a:rPr lang="en-US" smtClean="0"/>
              <a:pPr/>
              <a:t>18</a:t>
            </a:fld>
            <a:endParaRPr lang="en-US"/>
          </a:p>
        </p:txBody>
      </p:sp>
      <p:sp>
        <p:nvSpPr>
          <p:cNvPr id="4" name="Text Placeholder 3"/>
          <p:cNvSpPr>
            <a:spLocks noGrp="1"/>
          </p:cNvSpPr>
          <p:nvPr>
            <p:ph type="body" sz="quarter" idx="13"/>
          </p:nvPr>
        </p:nvSpPr>
        <p:spPr>
          <a:xfrm>
            <a:off x="511559" y="1250587"/>
            <a:ext cx="5584441" cy="4781723"/>
          </a:xfrm>
        </p:spPr>
        <p:txBody>
          <a:bodyPr vert="horz" lIns="91440" tIns="45720" rIns="91440" bIns="45720" rtlCol="0" anchor="t">
            <a:noAutofit/>
          </a:bodyPr>
          <a:lstStyle/>
          <a:p>
            <a:pPr marL="457200" indent="-342900">
              <a:lnSpc>
                <a:spcPct val="100000"/>
              </a:lnSpc>
              <a:spcBef>
                <a:spcPts val="0"/>
              </a:spcBef>
            </a:pPr>
            <a:r>
              <a:rPr lang="en-US" sz="1500" dirty="0">
                <a:latin typeface="DM Sans"/>
              </a:rPr>
              <a:t>SAF analysis developed based on market analysis of SAF value; includes consideration of the following compared with SAF costs (e.g., feedstock, transportation, and SAF production):</a:t>
            </a:r>
          </a:p>
          <a:p>
            <a:pPr marL="914400" lvl="1" indent="-342900">
              <a:lnSpc>
                <a:spcPct val="100000"/>
              </a:lnSpc>
              <a:spcBef>
                <a:spcPts val="0"/>
              </a:spcBef>
            </a:pPr>
            <a:r>
              <a:rPr lang="en-US" sz="1500" dirty="0">
                <a:latin typeface="DM Sans"/>
              </a:rPr>
              <a:t>Jet A—an aviation kerosene-type fuel used in gas-turbine engine aircrafts. Base value for jet-fuel</a:t>
            </a:r>
          </a:p>
          <a:p>
            <a:pPr marL="914400" lvl="1" indent="-342900">
              <a:lnSpc>
                <a:spcPct val="100000"/>
              </a:lnSpc>
              <a:spcBef>
                <a:spcPts val="0"/>
              </a:spcBef>
            </a:pPr>
            <a:r>
              <a:rPr lang="en-US" sz="1500" dirty="0">
                <a:latin typeface="DM Sans"/>
              </a:rPr>
              <a:t>Renewable Identification Numbers (RINS)—credits used for compliance under the U.S. Renewable Fuel Standard (RFS) Program</a:t>
            </a:r>
            <a:r>
              <a:rPr lang="en-US" sz="1500" baseline="30000" dirty="0">
                <a:latin typeface="DM Sans"/>
              </a:rPr>
              <a:t>1</a:t>
            </a:r>
            <a:endParaRPr lang="en-US" sz="1500" dirty="0">
              <a:latin typeface="DM Sans"/>
            </a:endParaRPr>
          </a:p>
          <a:p>
            <a:pPr marL="914400" lvl="1" indent="-342900">
              <a:lnSpc>
                <a:spcPct val="100000"/>
              </a:lnSpc>
              <a:spcBef>
                <a:spcPts val="0"/>
              </a:spcBef>
            </a:pPr>
            <a:r>
              <a:rPr lang="en-US" sz="1500" dirty="0">
                <a:latin typeface="DM Sans"/>
              </a:rPr>
              <a:t>California Low Carbon Fuel Standard (LCFS) credit</a:t>
            </a:r>
            <a:r>
              <a:rPr lang="en-US" sz="1500" baseline="30000" dirty="0">
                <a:latin typeface="DM Sans"/>
              </a:rPr>
              <a:t>2</a:t>
            </a:r>
            <a:endParaRPr lang="en-US" sz="1500" dirty="0">
              <a:latin typeface="DM Sans"/>
            </a:endParaRPr>
          </a:p>
          <a:p>
            <a:pPr marL="914400" lvl="1" indent="-342900">
              <a:lnSpc>
                <a:spcPct val="100000"/>
              </a:lnSpc>
              <a:spcBef>
                <a:spcPts val="0"/>
              </a:spcBef>
            </a:pPr>
            <a:r>
              <a:rPr lang="en-US" sz="1500" dirty="0">
                <a:latin typeface="DM Sans"/>
              </a:rPr>
              <a:t>IRA SAF credits</a:t>
            </a:r>
          </a:p>
          <a:p>
            <a:pPr marL="457200" indent="-342900">
              <a:lnSpc>
                <a:spcPct val="100000"/>
              </a:lnSpc>
              <a:spcBef>
                <a:spcPts val="0"/>
              </a:spcBef>
            </a:pPr>
            <a:r>
              <a:rPr lang="en-US" sz="1500" dirty="0">
                <a:latin typeface="DM Sans"/>
              </a:rPr>
              <a:t>Jet-A forecast is based on West Texas Intermediate (WTI) forecasts and historic Jet-A crack spreads</a:t>
            </a:r>
            <a:r>
              <a:rPr lang="en-US" sz="1500" baseline="30000" dirty="0">
                <a:latin typeface="DM Sans"/>
              </a:rPr>
              <a:t>3</a:t>
            </a:r>
          </a:p>
          <a:p>
            <a:pPr marL="457200" indent="-342900">
              <a:lnSpc>
                <a:spcPct val="100000"/>
              </a:lnSpc>
              <a:spcBef>
                <a:spcPts val="0"/>
              </a:spcBef>
            </a:pPr>
            <a:r>
              <a:rPr lang="en-US" sz="1500" dirty="0">
                <a:latin typeface="DM Sans"/>
              </a:rPr>
              <a:t>RINs and LCFS credits are estimated from forecasting that responds to market dynamics</a:t>
            </a:r>
          </a:p>
          <a:p>
            <a:pPr marL="457200" indent="-342900">
              <a:lnSpc>
                <a:spcPct val="100000"/>
              </a:lnSpc>
              <a:spcBef>
                <a:spcPts val="0"/>
              </a:spcBef>
            </a:pPr>
            <a:r>
              <a:rPr lang="en-US" sz="1500" dirty="0" err="1">
                <a:latin typeface="DM Sans"/>
              </a:rPr>
              <a:t>Hydroprocessed</a:t>
            </a:r>
            <a:r>
              <a:rPr lang="en-US" sz="1500" dirty="0">
                <a:latin typeface="DM Sans"/>
              </a:rPr>
              <a:t> esters and fatty acids (HEFA) SAF pathway feedstock costs are represented as an average per gallon cost</a:t>
            </a:r>
          </a:p>
          <a:p>
            <a:pPr marL="457200" indent="-342900">
              <a:lnSpc>
                <a:spcPct val="100000"/>
              </a:lnSpc>
              <a:spcBef>
                <a:spcPts val="0"/>
              </a:spcBef>
            </a:pPr>
            <a:r>
              <a:rPr lang="en-US" sz="1500" dirty="0">
                <a:latin typeface="DM Sans"/>
              </a:rPr>
              <a:t>Alcohol-to-jet (ATJ) SAF pathway feedstock costs are derived from ethanol forecasts</a:t>
            </a:r>
          </a:p>
        </p:txBody>
      </p:sp>
      <p:pic>
        <p:nvPicPr>
          <p:cNvPr id="8" name="Picture 7">
            <a:extLst>
              <a:ext uri="{FF2B5EF4-FFF2-40B4-BE49-F238E27FC236}">
                <a16:creationId xmlns:a16="http://schemas.microsoft.com/office/drawing/2014/main" id="{BB39674E-CABD-2918-C7B1-B3C7B343FA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1813" y="1428126"/>
            <a:ext cx="5765407" cy="4178414"/>
          </a:xfrm>
          <a:prstGeom prst="rect">
            <a:avLst/>
          </a:prstGeom>
        </p:spPr>
      </p:pic>
      <p:sp>
        <p:nvSpPr>
          <p:cNvPr id="5" name="TextBox 4">
            <a:extLst>
              <a:ext uri="{FF2B5EF4-FFF2-40B4-BE49-F238E27FC236}">
                <a16:creationId xmlns:a16="http://schemas.microsoft.com/office/drawing/2014/main" id="{67101B4B-F15A-A556-CD91-5EB0B841E472}"/>
              </a:ext>
            </a:extLst>
          </p:cNvPr>
          <p:cNvSpPr txBox="1"/>
          <p:nvPr/>
        </p:nvSpPr>
        <p:spPr>
          <a:xfrm>
            <a:off x="443323" y="6061402"/>
            <a:ext cx="11256992" cy="707886"/>
          </a:xfrm>
          <a:prstGeom prst="rect">
            <a:avLst/>
          </a:prstGeom>
          <a:noFill/>
        </p:spPr>
        <p:txBody>
          <a:bodyPr wrap="square" rtlCol="0">
            <a:spAutoFit/>
          </a:bodyPr>
          <a:lstStyle/>
          <a:p>
            <a:r>
              <a:rPr lang="en-US" sz="800" baseline="30000" dirty="0">
                <a:latin typeface="DM Sans" pitchFamily="2" charset="0"/>
              </a:rPr>
              <a:t>1</a:t>
            </a:r>
            <a:r>
              <a:rPr lang="en-US" sz="800" dirty="0">
                <a:latin typeface="DM Sans" pitchFamily="2" charset="0"/>
              </a:rPr>
              <a:t> U.S. Environmental Protection Agency</a:t>
            </a:r>
            <a:r>
              <a:rPr lang="en-US" sz="800" b="0" i="0" dirty="0">
                <a:solidFill>
                  <a:srgbClr val="0A0A0A"/>
                </a:solidFill>
                <a:effectLst/>
                <a:highlight>
                  <a:srgbClr val="FFFFFF"/>
                </a:highlight>
                <a:latin typeface="DM Sans" pitchFamily="2" charset="0"/>
              </a:rPr>
              <a:t>.</a:t>
            </a:r>
            <a:r>
              <a:rPr lang="en-US" sz="800" dirty="0">
                <a:latin typeface="DM Sans" pitchFamily="2" charset="0"/>
              </a:rPr>
              <a:t> “Renewable Identification Numbers (RINs) under the Renewable Fuel Standard Program.” Accessed August 13, 2024. </a:t>
            </a:r>
            <a:r>
              <a:rPr lang="en-US" sz="800" b="0" i="0" dirty="0">
                <a:effectLst/>
                <a:highlight>
                  <a:srgbClr val="FFFFFF"/>
                </a:highlight>
                <a:latin typeface="DM Sans" pitchFamily="2" charset="0"/>
              </a:rPr>
              <a:t>https://www.epa.gov/renewable-fuel-standard-program/renewable-identification-numbers-rins-under-renewable-fuel-standard. </a:t>
            </a:r>
          </a:p>
          <a:p>
            <a:r>
              <a:rPr lang="en-US" sz="800" baseline="30000" dirty="0">
                <a:latin typeface="DM Sans" pitchFamily="2" charset="0"/>
              </a:rPr>
              <a:t>2</a:t>
            </a:r>
            <a:r>
              <a:rPr lang="en-US" sz="800" dirty="0">
                <a:latin typeface="DM Sans" pitchFamily="2" charset="0"/>
              </a:rPr>
              <a:t> California Air Resources Board. “Low Carbon Fuel Standard.” Accessed August 13, 2024. https://ww2.arb.ca.gov/our-work/programs/low-carbon-fuel-standard.  </a:t>
            </a:r>
          </a:p>
          <a:p>
            <a:r>
              <a:rPr lang="en-US" sz="800" baseline="30000" dirty="0">
                <a:latin typeface="DM Sans" pitchFamily="2" charset="0"/>
              </a:rPr>
              <a:t>3</a:t>
            </a:r>
            <a:r>
              <a:rPr lang="en-US" sz="800" dirty="0">
                <a:latin typeface="DM Sans" pitchFamily="2" charset="0"/>
              </a:rPr>
              <a:t> Crack spreads represent the price difference between crude oil and its refined products. U.S. Energy Information Administration</a:t>
            </a:r>
            <a:r>
              <a:rPr lang="en-US" sz="800" b="0" i="0" dirty="0">
                <a:effectLst/>
                <a:highlight>
                  <a:srgbClr val="FFFFFF"/>
                </a:highlight>
                <a:latin typeface="DM Sans" pitchFamily="2" charset="0"/>
              </a:rPr>
              <a:t>.</a:t>
            </a:r>
            <a:r>
              <a:rPr lang="en-US" sz="800" dirty="0">
                <a:latin typeface="DM Sans" pitchFamily="2" charset="0"/>
              </a:rPr>
              <a:t> “What Drives Petroleum Product Prices?” Accessed August 13, 2024. https://www.eia.gov/finance/markets/products/prices.php. </a:t>
            </a:r>
            <a:endParaRPr lang="en-US" sz="800" b="0" i="0" dirty="0">
              <a:effectLst/>
              <a:highlight>
                <a:srgbClr val="FFFFFF"/>
              </a:highlight>
              <a:latin typeface="DM Sans" pitchFamily="2" charset="0"/>
            </a:endParaRPr>
          </a:p>
        </p:txBody>
      </p:sp>
      <p:sp>
        <p:nvSpPr>
          <p:cNvPr id="6" name="TextBox 5">
            <a:extLst>
              <a:ext uri="{FF2B5EF4-FFF2-40B4-BE49-F238E27FC236}">
                <a16:creationId xmlns:a16="http://schemas.microsoft.com/office/drawing/2014/main" id="{382FACF2-4C03-699D-8492-48D638F2CEE2}"/>
              </a:ext>
            </a:extLst>
          </p:cNvPr>
          <p:cNvSpPr txBox="1"/>
          <p:nvPr/>
        </p:nvSpPr>
        <p:spPr>
          <a:xfrm rot="16200000">
            <a:off x="5782391" y="3164474"/>
            <a:ext cx="743736" cy="261610"/>
          </a:xfrm>
          <a:prstGeom prst="rect">
            <a:avLst/>
          </a:prstGeom>
          <a:noFill/>
        </p:spPr>
        <p:txBody>
          <a:bodyPr wrap="square" rtlCol="0">
            <a:spAutoFit/>
          </a:bodyPr>
          <a:lstStyle/>
          <a:p>
            <a:r>
              <a:rPr lang="en-US" sz="1100">
                <a:solidFill>
                  <a:schemeClr val="tx1">
                    <a:lumMod val="65000"/>
                    <a:lumOff val="35000"/>
                  </a:schemeClr>
                </a:solidFill>
                <a:latin typeface="DM Sans" pitchFamily="2" charset="0"/>
              </a:rPr>
              <a:t>$/</a:t>
            </a:r>
            <a:r>
              <a:rPr lang="en-US" sz="1000">
                <a:solidFill>
                  <a:schemeClr val="tx1">
                    <a:lumMod val="65000"/>
                    <a:lumOff val="35000"/>
                  </a:schemeClr>
                </a:solidFill>
                <a:latin typeface="DM Sans" pitchFamily="2" charset="0"/>
              </a:rPr>
              <a:t>gallon</a:t>
            </a:r>
          </a:p>
        </p:txBody>
      </p:sp>
      <p:sp>
        <p:nvSpPr>
          <p:cNvPr id="7" name="TextBox 6">
            <a:extLst>
              <a:ext uri="{FF2B5EF4-FFF2-40B4-BE49-F238E27FC236}">
                <a16:creationId xmlns:a16="http://schemas.microsoft.com/office/drawing/2014/main" id="{3B45A01B-19D4-DA66-B8AC-1ADEDD0F9DEA}"/>
              </a:ext>
            </a:extLst>
          </p:cNvPr>
          <p:cNvSpPr txBox="1"/>
          <p:nvPr/>
        </p:nvSpPr>
        <p:spPr>
          <a:xfrm>
            <a:off x="7480633" y="1405464"/>
            <a:ext cx="3251775" cy="276999"/>
          </a:xfrm>
          <a:prstGeom prst="rect">
            <a:avLst/>
          </a:prstGeom>
          <a:noFill/>
        </p:spPr>
        <p:txBody>
          <a:bodyPr wrap="square" rtlCol="0">
            <a:spAutoFit/>
          </a:bodyPr>
          <a:lstStyle/>
          <a:p>
            <a:r>
              <a:rPr lang="en-US" sz="1200" b="1">
                <a:latin typeface="DM Sans" pitchFamily="2" charset="0"/>
              </a:rPr>
              <a:t>SAF Production Costs and Value Streams</a:t>
            </a:r>
          </a:p>
        </p:txBody>
      </p:sp>
      <p:sp>
        <p:nvSpPr>
          <p:cNvPr id="12" name="Text Placeholder 1">
            <a:extLst>
              <a:ext uri="{FF2B5EF4-FFF2-40B4-BE49-F238E27FC236}">
                <a16:creationId xmlns:a16="http://schemas.microsoft.com/office/drawing/2014/main" id="{F12845A3-1270-258A-6355-0B182B702130}"/>
              </a:ext>
            </a:extLst>
          </p:cNvPr>
          <p:cNvSpPr>
            <a:spLocks noGrp="1"/>
          </p:cNvSpPr>
          <p:nvPr>
            <p:ph type="body" sz="quarter" idx="14"/>
          </p:nvPr>
        </p:nvSpPr>
        <p:spPr>
          <a:xfrm>
            <a:off x="1075498" y="108204"/>
            <a:ext cx="4956175" cy="422275"/>
          </a:xfrm>
        </p:spPr>
        <p:txBody>
          <a:bodyPr>
            <a:normAutofit/>
          </a:bodyPr>
          <a:lstStyle/>
          <a:p>
            <a:r>
              <a:rPr lang="en-US">
                <a:latin typeface="DM Sans" pitchFamily="2" charset="0"/>
              </a:rPr>
              <a:t>Sector Modeling Methodology</a:t>
            </a:r>
          </a:p>
        </p:txBody>
      </p:sp>
    </p:spTree>
    <p:extLst>
      <p:ext uri="{BB962C8B-B14F-4D97-AF65-F5344CB8AC3E}">
        <p14:creationId xmlns:p14="http://schemas.microsoft.com/office/powerpoint/2010/main" val="3860585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US"/>
              <a:t>Sustainable Aviation Fuel: Assumptions</a:t>
            </a:r>
          </a:p>
        </p:txBody>
      </p:sp>
      <p:sp>
        <p:nvSpPr>
          <p:cNvPr id="3" name="Slide Number Placeholder 2"/>
          <p:cNvSpPr>
            <a:spLocks noGrp="1"/>
          </p:cNvSpPr>
          <p:nvPr>
            <p:ph type="sldNum" sz="quarter" idx="12"/>
          </p:nvPr>
        </p:nvSpPr>
        <p:spPr/>
        <p:txBody>
          <a:bodyPr/>
          <a:lstStyle/>
          <a:p>
            <a:fld id="{F384092C-9B9C-9748-AC6A-F06C9D03AD52}" type="slidenum">
              <a:rPr lang="en-US" smtClean="0"/>
              <a:pPr/>
              <a:t>19</a:t>
            </a:fld>
            <a:endParaRPr lang="en-US"/>
          </a:p>
        </p:txBody>
      </p:sp>
      <p:graphicFrame>
        <p:nvGraphicFramePr>
          <p:cNvPr id="2" name="Table 1">
            <a:extLst>
              <a:ext uri="{FF2B5EF4-FFF2-40B4-BE49-F238E27FC236}">
                <a16:creationId xmlns:a16="http://schemas.microsoft.com/office/drawing/2014/main" id="{406D9A7D-8135-09B1-4DDC-423F16D32388}"/>
              </a:ext>
            </a:extLst>
          </p:cNvPr>
          <p:cNvGraphicFramePr>
            <a:graphicFrameLocks noGrp="1"/>
          </p:cNvGraphicFramePr>
          <p:nvPr>
            <p:extLst>
              <p:ext uri="{D42A27DB-BD31-4B8C-83A1-F6EECF244321}">
                <p14:modId xmlns:p14="http://schemas.microsoft.com/office/powerpoint/2010/main" val="813101938"/>
              </p:ext>
            </p:extLst>
          </p:nvPr>
        </p:nvGraphicFramePr>
        <p:xfrm>
          <a:off x="606056" y="1232921"/>
          <a:ext cx="11025963" cy="4291600"/>
        </p:xfrm>
        <a:graphic>
          <a:graphicData uri="http://schemas.openxmlformats.org/drawingml/2006/table">
            <a:tbl>
              <a:tblPr firstRow="1" bandRow="1">
                <a:tableStyleId>{1E171933-4619-4E11-9A3F-F7608DF75F80}</a:tableStyleId>
              </a:tblPr>
              <a:tblGrid>
                <a:gridCol w="3070920">
                  <a:extLst>
                    <a:ext uri="{9D8B030D-6E8A-4147-A177-3AD203B41FA5}">
                      <a16:colId xmlns:a16="http://schemas.microsoft.com/office/drawing/2014/main" val="1935635698"/>
                    </a:ext>
                  </a:extLst>
                </a:gridCol>
                <a:gridCol w="7955043">
                  <a:extLst>
                    <a:ext uri="{9D8B030D-6E8A-4147-A177-3AD203B41FA5}">
                      <a16:colId xmlns:a16="http://schemas.microsoft.com/office/drawing/2014/main" val="454298999"/>
                    </a:ext>
                  </a:extLst>
                </a:gridCol>
              </a:tblGrid>
              <a:tr h="295398">
                <a:tc>
                  <a:txBody>
                    <a:bodyPr/>
                    <a:lstStyle/>
                    <a:p>
                      <a:pPr algn="l"/>
                      <a:r>
                        <a:rPr lang="en-US" sz="1200">
                          <a:latin typeface="DM Sans"/>
                        </a:rPr>
                        <a:t>Assumption</a:t>
                      </a:r>
                    </a:p>
                  </a:txBody>
                  <a:tcPr anchor="ctr"/>
                </a:tc>
                <a:tc>
                  <a:txBody>
                    <a:bodyPr/>
                    <a:lstStyle/>
                    <a:p>
                      <a:r>
                        <a:rPr lang="en-US" sz="1200">
                          <a:latin typeface="DM Sans"/>
                        </a:rPr>
                        <a:t>Description</a:t>
                      </a:r>
                    </a:p>
                  </a:txBody>
                  <a:tcPr anchor="ctr"/>
                </a:tc>
                <a:extLst>
                  <a:ext uri="{0D108BD9-81ED-4DB2-BD59-A6C34878D82A}">
                    <a16:rowId xmlns:a16="http://schemas.microsoft.com/office/drawing/2014/main" val="2079653428"/>
                  </a:ext>
                </a:extLst>
              </a:tr>
              <a:tr h="1065720">
                <a:tc>
                  <a:txBody>
                    <a:bodyPr/>
                    <a:lstStyle/>
                    <a:p>
                      <a:pPr marL="35560" marR="2540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dk1"/>
                          </a:solidFill>
                          <a:latin typeface="DM Sans"/>
                          <a:ea typeface="+mn-ea"/>
                          <a:cs typeface="+mn-cs"/>
                        </a:rPr>
                        <a:t>Expansion of both HEFA and ATJ SAF production will expand like HEFA renewable diesel production</a:t>
                      </a:r>
                    </a:p>
                  </a:txBody>
                  <a:tcPr marL="45720" marR="45720" anchor="ctr"/>
                </a:tc>
                <a:tc>
                  <a:txBody>
                    <a:bodyPr/>
                    <a:lstStyle/>
                    <a:p>
                      <a:pPr marL="35560" marR="25400" algn="l" rtl="0" eaLnBrk="1" latinLnBrk="0" hangingPunct="1">
                        <a:lnSpc>
                          <a:spcPct val="100000"/>
                        </a:lnSpc>
                        <a:spcBef>
                          <a:spcPts val="0"/>
                        </a:spcBef>
                      </a:pPr>
                      <a:r>
                        <a:rPr lang="en-US" sz="1200" kern="1200">
                          <a:solidFill>
                            <a:schemeClr val="dk1"/>
                          </a:solidFill>
                          <a:latin typeface="DM Sans"/>
                        </a:rPr>
                        <a:t>Because historic data on the expansion of SAF production is unavailable, ICF looks to a corollary: the renewable diesel (RD) market. RD and SAF share important characteristics. For HEFA, the production process and inputs are similar, as RD is also a HEFA product, and they share the same feedstock. Both RD and SAF also enjoy an uncapped market. RD is the only low carbon diesel replacement that is a perfect chemical substitute, and therefore its growth is not hampered by competitors, like SAF.</a:t>
                      </a:r>
                      <a:endParaRPr lang="en-US" sz="1200" kern="1200">
                        <a:solidFill>
                          <a:schemeClr val="dk1"/>
                        </a:solidFill>
                        <a:latin typeface="DM Sans" pitchFamily="2" charset="0"/>
                        <a:ea typeface="+mn-ea"/>
                        <a:cs typeface="Arial"/>
                      </a:endParaRPr>
                    </a:p>
                  </a:txBody>
                  <a:tcPr marL="45720" marR="45720" anchor="ctr"/>
                </a:tc>
                <a:extLst>
                  <a:ext uri="{0D108BD9-81ED-4DB2-BD59-A6C34878D82A}">
                    <a16:rowId xmlns:a16="http://schemas.microsoft.com/office/drawing/2014/main" val="3122409398"/>
                  </a:ext>
                </a:extLst>
              </a:tr>
              <a:tr h="774448">
                <a:tc>
                  <a:txBody>
                    <a:bodyPr/>
                    <a:lstStyle/>
                    <a:p>
                      <a:pPr marL="35560" marR="25400" algn="l" defTabSz="914400" rtl="0" eaLnBrk="1" latinLnBrk="0" hangingPunct="1">
                        <a:lnSpc>
                          <a:spcPct val="100000"/>
                        </a:lnSpc>
                        <a:spcBef>
                          <a:spcPts val="0"/>
                        </a:spcBef>
                      </a:pPr>
                      <a:r>
                        <a:rPr lang="en-US" sz="1200" kern="1200">
                          <a:solidFill>
                            <a:schemeClr val="dk1"/>
                          </a:solidFill>
                          <a:latin typeface="DM Sans"/>
                        </a:rPr>
                        <a:t>Green premium</a:t>
                      </a:r>
                      <a:endParaRPr lang="en-US" sz="1200" kern="1200">
                        <a:solidFill>
                          <a:schemeClr val="dk1"/>
                        </a:solidFill>
                        <a:latin typeface="DM Sans"/>
                        <a:ea typeface="+mn-ea"/>
                        <a:cs typeface="Arial"/>
                      </a:endParaRPr>
                    </a:p>
                  </a:txBody>
                  <a:tcPr marL="45720" marR="45720" anchor="ctr"/>
                </a:tc>
                <a:tc>
                  <a:txBody>
                    <a:bodyPr/>
                    <a:lstStyle/>
                    <a:p>
                      <a:pPr marL="35560" marR="25400" algn="l" defTabSz="914400" rtl="0" eaLnBrk="1" latinLnBrk="0" hangingPunct="1">
                        <a:lnSpc>
                          <a:spcPct val="100000"/>
                        </a:lnSpc>
                        <a:spcBef>
                          <a:spcPts val="0"/>
                        </a:spcBef>
                      </a:pPr>
                      <a:r>
                        <a:rPr lang="en-US" sz="1200" kern="1200">
                          <a:solidFill>
                            <a:schemeClr val="dk1"/>
                          </a:solidFill>
                          <a:latin typeface="DM Sans"/>
                        </a:rPr>
                        <a:t>ICF assumes SAF producers will enjoy a “green premium” that reflects the willingness of airlines who are first movers in reducing their carbon emissions to pay a premium for SAF, especially given the lack of supply relative to current demand. ICF assumes the premium decreases over time as more SAF producers enter and compete in the market.</a:t>
                      </a:r>
                      <a:endParaRPr lang="en-US" sz="1200" kern="1200">
                        <a:solidFill>
                          <a:schemeClr val="dk1"/>
                        </a:solidFill>
                        <a:latin typeface="DM Sans"/>
                        <a:ea typeface="+mn-ea"/>
                        <a:cs typeface="Arial"/>
                      </a:endParaRPr>
                    </a:p>
                  </a:txBody>
                  <a:tcPr marL="45720" marR="45720" anchor="ctr"/>
                </a:tc>
                <a:extLst>
                  <a:ext uri="{0D108BD9-81ED-4DB2-BD59-A6C34878D82A}">
                    <a16:rowId xmlns:a16="http://schemas.microsoft.com/office/drawing/2014/main" val="96051873"/>
                  </a:ext>
                </a:extLst>
              </a:tr>
              <a:tr h="706480">
                <a:tc>
                  <a:txBody>
                    <a:bodyPr/>
                    <a:lstStyle/>
                    <a:p>
                      <a:pPr marL="35560" marR="25400" algn="l" defTabSz="914400" rtl="0" eaLnBrk="1" latinLnBrk="0" hangingPunct="1">
                        <a:lnSpc>
                          <a:spcPct val="100000"/>
                        </a:lnSpc>
                        <a:spcBef>
                          <a:spcPts val="0"/>
                        </a:spcBef>
                      </a:pPr>
                      <a:r>
                        <a:rPr lang="en-US" sz="1200" kern="1200">
                          <a:solidFill>
                            <a:schemeClr val="dk1"/>
                          </a:solidFill>
                          <a:latin typeface="DM Sans"/>
                        </a:rPr>
                        <a:t>Feedstock prices will not react to SAF production</a:t>
                      </a:r>
                      <a:endParaRPr lang="en-US" sz="1200" kern="1200">
                        <a:solidFill>
                          <a:schemeClr val="dk1"/>
                        </a:solidFill>
                        <a:latin typeface="DM Sans"/>
                        <a:ea typeface="+mn-ea"/>
                        <a:cs typeface="Arial"/>
                      </a:endParaRPr>
                    </a:p>
                  </a:txBody>
                  <a:tcPr marL="45720" marR="45720" anchor="ctr"/>
                </a:tc>
                <a:tc>
                  <a:txBody>
                    <a:bodyPr/>
                    <a:lstStyle/>
                    <a:p>
                      <a:pPr marL="35560" marR="25400" algn="l" defTabSz="914400" rtl="0" eaLnBrk="1" latinLnBrk="0" hangingPunct="1">
                        <a:lnSpc>
                          <a:spcPct val="100000"/>
                        </a:lnSpc>
                        <a:spcBef>
                          <a:spcPts val="0"/>
                        </a:spcBef>
                      </a:pPr>
                      <a:r>
                        <a:rPr lang="en-US" sz="1200" kern="1200">
                          <a:solidFill>
                            <a:schemeClr val="dk1"/>
                          </a:solidFill>
                          <a:latin typeface="DM Sans"/>
                        </a:rPr>
                        <a:t>ICF purchases data on soybean and used cooking oil price forecasts from The Jacobsen, which account for anticipated increases in feedstock demand based on increased SAF and RD production.</a:t>
                      </a:r>
                      <a:endParaRPr lang="en-US" sz="1200" kern="1200">
                        <a:solidFill>
                          <a:schemeClr val="dk1"/>
                        </a:solidFill>
                        <a:latin typeface="DM Sans"/>
                        <a:ea typeface="+mn-ea"/>
                        <a:cs typeface="Arial"/>
                      </a:endParaRPr>
                    </a:p>
                  </a:txBody>
                  <a:tcPr marL="45720" marR="45720" anchor="ctr"/>
                </a:tc>
                <a:extLst>
                  <a:ext uri="{0D108BD9-81ED-4DB2-BD59-A6C34878D82A}">
                    <a16:rowId xmlns:a16="http://schemas.microsoft.com/office/drawing/2014/main" val="1852553005"/>
                  </a:ext>
                </a:extLst>
              </a:tr>
              <a:tr h="697330">
                <a:tc>
                  <a:txBody>
                    <a:bodyPr/>
                    <a:lstStyle/>
                    <a:p>
                      <a:pPr marL="35560" marR="25400" algn="l" defTabSz="914400" rtl="0" eaLnBrk="1" latinLnBrk="0" hangingPunct="1">
                        <a:lnSpc>
                          <a:spcPct val="100000"/>
                        </a:lnSpc>
                        <a:spcBef>
                          <a:spcPts val="0"/>
                        </a:spcBef>
                      </a:pPr>
                      <a:r>
                        <a:rPr lang="en-US" sz="1200" kern="1200">
                          <a:solidFill>
                            <a:schemeClr val="dk1"/>
                          </a:solidFill>
                          <a:latin typeface="DM Sans"/>
                        </a:rPr>
                        <a:t>Jet-A prices will not react to SAF</a:t>
                      </a:r>
                    </a:p>
                    <a:p>
                      <a:pPr marL="35560" marR="25400" algn="l" defTabSz="914400" rtl="0" eaLnBrk="1" latinLnBrk="0" hangingPunct="1">
                        <a:lnSpc>
                          <a:spcPct val="100000"/>
                        </a:lnSpc>
                        <a:spcBef>
                          <a:spcPts val="0"/>
                        </a:spcBef>
                      </a:pPr>
                      <a:r>
                        <a:rPr lang="en-US" sz="1200" kern="1200">
                          <a:solidFill>
                            <a:schemeClr val="dk1"/>
                          </a:solidFill>
                          <a:latin typeface="DM Sans"/>
                        </a:rPr>
                        <a:t>production</a:t>
                      </a:r>
                      <a:endParaRPr lang="en-US" sz="1200" kern="1200">
                        <a:solidFill>
                          <a:schemeClr val="dk1"/>
                        </a:solidFill>
                        <a:latin typeface="DM Sans"/>
                        <a:ea typeface="+mn-ea"/>
                        <a:cs typeface="Arial"/>
                      </a:endParaRPr>
                    </a:p>
                  </a:txBody>
                  <a:tcPr marL="45720" marR="45720" anchor="ctr"/>
                </a:tc>
                <a:tc>
                  <a:txBody>
                    <a:bodyPr/>
                    <a:lstStyle/>
                    <a:p>
                      <a:pPr marL="35560" marR="25400" algn="l">
                        <a:lnSpc>
                          <a:spcPct val="100000"/>
                        </a:lnSpc>
                        <a:spcBef>
                          <a:spcPts val="0"/>
                        </a:spcBef>
                      </a:pPr>
                      <a:r>
                        <a:rPr lang="en-US" sz="1200">
                          <a:latin typeface="DM Sans"/>
                        </a:rPr>
                        <a:t>ICF</a:t>
                      </a:r>
                      <a:r>
                        <a:rPr lang="en-US" sz="1200" spc="90">
                          <a:latin typeface="DM Sans"/>
                        </a:rPr>
                        <a:t> </a:t>
                      </a:r>
                      <a:r>
                        <a:rPr lang="en-US" sz="1200">
                          <a:latin typeface="DM Sans"/>
                        </a:rPr>
                        <a:t>assumes</a:t>
                      </a:r>
                      <a:r>
                        <a:rPr lang="en-US" sz="1200" spc="105">
                          <a:latin typeface="DM Sans"/>
                        </a:rPr>
                        <a:t> </a:t>
                      </a:r>
                      <a:r>
                        <a:rPr lang="en-US" sz="1200">
                          <a:latin typeface="DM Sans"/>
                        </a:rPr>
                        <a:t>that</a:t>
                      </a:r>
                      <a:r>
                        <a:rPr lang="en-US" sz="1200" spc="75">
                          <a:latin typeface="DM Sans"/>
                        </a:rPr>
                        <a:t> </a:t>
                      </a:r>
                      <a:r>
                        <a:rPr lang="en-US" sz="1200">
                          <a:latin typeface="DM Sans"/>
                        </a:rPr>
                        <a:t>increased SAF</a:t>
                      </a:r>
                      <a:r>
                        <a:rPr lang="en-US" sz="1200" spc="100">
                          <a:latin typeface="DM Sans"/>
                        </a:rPr>
                        <a:t> </a:t>
                      </a:r>
                      <a:r>
                        <a:rPr lang="en-US" sz="1200">
                          <a:latin typeface="DM Sans"/>
                        </a:rPr>
                        <a:t>production</a:t>
                      </a:r>
                      <a:r>
                        <a:rPr lang="en-US" sz="1200" spc="100">
                          <a:latin typeface="DM Sans"/>
                        </a:rPr>
                        <a:t> </a:t>
                      </a:r>
                      <a:r>
                        <a:rPr lang="en-US" sz="1200">
                          <a:latin typeface="DM Sans"/>
                        </a:rPr>
                        <a:t>will</a:t>
                      </a:r>
                      <a:r>
                        <a:rPr lang="en-US" sz="1200" spc="100">
                          <a:latin typeface="DM Sans"/>
                        </a:rPr>
                        <a:t> </a:t>
                      </a:r>
                      <a:r>
                        <a:rPr lang="en-US" sz="1200">
                          <a:latin typeface="DM Sans"/>
                        </a:rPr>
                        <a:t>not</a:t>
                      </a:r>
                      <a:r>
                        <a:rPr lang="en-US" sz="1200" spc="100">
                          <a:latin typeface="DM Sans"/>
                        </a:rPr>
                        <a:t> </a:t>
                      </a:r>
                      <a:r>
                        <a:rPr lang="en-US" sz="1200">
                          <a:latin typeface="DM Sans"/>
                        </a:rPr>
                        <a:t>change</a:t>
                      </a:r>
                      <a:r>
                        <a:rPr lang="en-US" sz="1200" spc="100">
                          <a:latin typeface="DM Sans"/>
                        </a:rPr>
                        <a:t> </a:t>
                      </a:r>
                      <a:r>
                        <a:rPr lang="en-US" sz="1200">
                          <a:latin typeface="DM Sans"/>
                        </a:rPr>
                        <a:t>the</a:t>
                      </a:r>
                      <a:r>
                        <a:rPr lang="en-US" sz="1200" spc="95">
                          <a:latin typeface="DM Sans"/>
                        </a:rPr>
                        <a:t> </a:t>
                      </a:r>
                      <a:r>
                        <a:rPr lang="en-US" sz="1200">
                          <a:latin typeface="DM Sans"/>
                        </a:rPr>
                        <a:t>price</a:t>
                      </a:r>
                      <a:r>
                        <a:rPr lang="en-US" sz="1200" spc="90">
                          <a:latin typeface="DM Sans"/>
                        </a:rPr>
                        <a:t> </a:t>
                      </a:r>
                      <a:r>
                        <a:rPr lang="en-US" sz="1200">
                          <a:latin typeface="DM Sans"/>
                        </a:rPr>
                        <a:t>of</a:t>
                      </a:r>
                      <a:r>
                        <a:rPr lang="en-US" sz="1200" spc="100">
                          <a:latin typeface="DM Sans"/>
                        </a:rPr>
                        <a:t> </a:t>
                      </a:r>
                      <a:r>
                        <a:rPr lang="en-US" sz="1200" spc="-10">
                          <a:latin typeface="DM Sans"/>
                        </a:rPr>
                        <a:t>Jet-</a:t>
                      </a:r>
                      <a:r>
                        <a:rPr lang="en-US" sz="1200" spc="-25">
                          <a:latin typeface="DM Sans"/>
                        </a:rPr>
                        <a:t>A g</a:t>
                      </a:r>
                      <a:r>
                        <a:rPr lang="en-US" sz="1200">
                          <a:latin typeface="DM Sans"/>
                        </a:rPr>
                        <a:t>iven</a:t>
                      </a:r>
                      <a:r>
                        <a:rPr lang="en-US" sz="1200" spc="225">
                          <a:latin typeface="DM Sans"/>
                        </a:rPr>
                        <a:t> </a:t>
                      </a:r>
                      <a:r>
                        <a:rPr lang="en-US" sz="1200">
                          <a:latin typeface="DM Sans"/>
                        </a:rPr>
                        <a:t>initial</a:t>
                      </a:r>
                      <a:r>
                        <a:rPr lang="en-US" sz="1200" spc="225">
                          <a:latin typeface="DM Sans"/>
                        </a:rPr>
                        <a:t> </a:t>
                      </a:r>
                      <a:r>
                        <a:rPr lang="en-US" sz="1200">
                          <a:latin typeface="DM Sans"/>
                        </a:rPr>
                        <a:t>small</a:t>
                      </a:r>
                      <a:r>
                        <a:rPr lang="en-US" sz="1200" spc="210">
                          <a:latin typeface="DM Sans"/>
                        </a:rPr>
                        <a:t> </a:t>
                      </a:r>
                      <a:r>
                        <a:rPr lang="en-US" sz="1200">
                          <a:latin typeface="DM Sans"/>
                        </a:rPr>
                        <a:t>volumes</a:t>
                      </a:r>
                      <a:r>
                        <a:rPr lang="en-US" sz="1200" spc="225">
                          <a:latin typeface="DM Sans"/>
                        </a:rPr>
                        <a:t> </a:t>
                      </a:r>
                      <a:r>
                        <a:rPr lang="en-US" sz="1200">
                          <a:latin typeface="DM Sans"/>
                        </a:rPr>
                        <a:t>of</a:t>
                      </a:r>
                      <a:r>
                        <a:rPr lang="en-US" sz="1200" spc="235">
                          <a:latin typeface="DM Sans"/>
                        </a:rPr>
                        <a:t> </a:t>
                      </a:r>
                      <a:r>
                        <a:rPr lang="en-US" sz="1200">
                          <a:latin typeface="DM Sans"/>
                        </a:rPr>
                        <a:t>SAF</a:t>
                      </a:r>
                      <a:r>
                        <a:rPr lang="en-US" sz="1200" spc="220">
                          <a:latin typeface="DM Sans"/>
                        </a:rPr>
                        <a:t> </a:t>
                      </a:r>
                      <a:r>
                        <a:rPr lang="en-US" sz="1200">
                          <a:latin typeface="DM Sans"/>
                        </a:rPr>
                        <a:t>production</a:t>
                      </a:r>
                      <a:r>
                        <a:rPr lang="en-US" sz="1200" spc="229">
                          <a:latin typeface="DM Sans"/>
                        </a:rPr>
                        <a:t> </a:t>
                      </a:r>
                      <a:r>
                        <a:rPr lang="en-US" sz="1200">
                          <a:latin typeface="DM Sans"/>
                        </a:rPr>
                        <a:t>relative</a:t>
                      </a:r>
                      <a:r>
                        <a:rPr lang="en-US" sz="1200" spc="225">
                          <a:latin typeface="DM Sans"/>
                        </a:rPr>
                        <a:t> </a:t>
                      </a:r>
                      <a:r>
                        <a:rPr lang="en-US" sz="1200">
                          <a:latin typeface="DM Sans"/>
                        </a:rPr>
                        <a:t>to</a:t>
                      </a:r>
                      <a:r>
                        <a:rPr lang="en-US" sz="1200" spc="225">
                          <a:latin typeface="DM Sans"/>
                        </a:rPr>
                        <a:t> </a:t>
                      </a:r>
                      <a:r>
                        <a:rPr lang="en-US" sz="1200">
                          <a:latin typeface="DM Sans"/>
                        </a:rPr>
                        <a:t>total</a:t>
                      </a:r>
                      <a:r>
                        <a:rPr lang="en-US" sz="1200" spc="225">
                          <a:latin typeface="DM Sans"/>
                        </a:rPr>
                        <a:t> </a:t>
                      </a:r>
                      <a:r>
                        <a:rPr lang="en-US" sz="1200" spc="-10">
                          <a:latin typeface="DM Sans"/>
                        </a:rPr>
                        <a:t>Jet-</a:t>
                      </a:r>
                      <a:r>
                        <a:rPr lang="en-US" sz="1200">
                          <a:latin typeface="DM Sans"/>
                        </a:rPr>
                        <a:t>A</a:t>
                      </a:r>
                      <a:r>
                        <a:rPr lang="en-US" sz="1200" spc="165">
                          <a:latin typeface="DM Sans"/>
                        </a:rPr>
                        <a:t> </a:t>
                      </a:r>
                      <a:r>
                        <a:rPr lang="en-US" sz="1200">
                          <a:latin typeface="DM Sans"/>
                        </a:rPr>
                        <a:t>demand</a:t>
                      </a:r>
                      <a:r>
                        <a:rPr lang="en-US" sz="1200" spc="225">
                          <a:latin typeface="DM Sans"/>
                        </a:rPr>
                        <a:t> </a:t>
                      </a:r>
                      <a:r>
                        <a:rPr lang="en-US" sz="1200">
                          <a:latin typeface="DM Sans"/>
                        </a:rPr>
                        <a:t>in</a:t>
                      </a:r>
                      <a:r>
                        <a:rPr lang="en-US" sz="1200" spc="225">
                          <a:latin typeface="DM Sans"/>
                        </a:rPr>
                        <a:t> </a:t>
                      </a:r>
                      <a:r>
                        <a:rPr lang="en-US" sz="1200">
                          <a:latin typeface="DM Sans"/>
                        </a:rPr>
                        <a:t>the</a:t>
                      </a:r>
                      <a:r>
                        <a:rPr lang="en-US" sz="1200" spc="225">
                          <a:latin typeface="DM Sans"/>
                        </a:rPr>
                        <a:t> </a:t>
                      </a:r>
                      <a:r>
                        <a:rPr lang="en-US" sz="1200">
                          <a:latin typeface="DM Sans"/>
                        </a:rPr>
                        <a:t>U.S.,</a:t>
                      </a:r>
                      <a:r>
                        <a:rPr lang="en-US" sz="1200" spc="215">
                          <a:latin typeface="DM Sans"/>
                        </a:rPr>
                        <a:t> </a:t>
                      </a:r>
                      <a:r>
                        <a:rPr lang="en-US" sz="1200" spc="-25">
                          <a:latin typeface="DM Sans"/>
                        </a:rPr>
                        <a:t>and </a:t>
                      </a:r>
                      <a:r>
                        <a:rPr lang="en-US" sz="1200">
                          <a:latin typeface="DM Sans"/>
                        </a:rPr>
                        <a:t>uncertainty</a:t>
                      </a:r>
                      <a:r>
                        <a:rPr lang="en-US" sz="1200" spc="35">
                          <a:latin typeface="DM Sans"/>
                        </a:rPr>
                        <a:t> </a:t>
                      </a:r>
                      <a:r>
                        <a:rPr lang="en-US" sz="1200">
                          <a:latin typeface="DM Sans"/>
                        </a:rPr>
                        <a:t>surrounding</a:t>
                      </a:r>
                      <a:r>
                        <a:rPr lang="en-US" sz="1200" spc="30">
                          <a:latin typeface="DM Sans"/>
                        </a:rPr>
                        <a:t> </a:t>
                      </a:r>
                      <a:r>
                        <a:rPr lang="en-US" sz="1200">
                          <a:latin typeface="DM Sans"/>
                        </a:rPr>
                        <a:t>the</a:t>
                      </a:r>
                      <a:r>
                        <a:rPr lang="en-US" sz="1200" spc="40">
                          <a:latin typeface="DM Sans"/>
                        </a:rPr>
                        <a:t> long-term </a:t>
                      </a:r>
                      <a:r>
                        <a:rPr lang="en-US" sz="1200">
                          <a:latin typeface="DM Sans"/>
                        </a:rPr>
                        <a:t>jet</a:t>
                      </a:r>
                      <a:r>
                        <a:rPr lang="en-US" sz="1200" spc="25">
                          <a:latin typeface="DM Sans"/>
                        </a:rPr>
                        <a:t> </a:t>
                      </a:r>
                      <a:r>
                        <a:rPr lang="en-US" sz="1200">
                          <a:latin typeface="DM Sans"/>
                        </a:rPr>
                        <a:t>fuel</a:t>
                      </a:r>
                      <a:r>
                        <a:rPr lang="en-US" sz="1200" spc="40">
                          <a:latin typeface="DM Sans"/>
                        </a:rPr>
                        <a:t> </a:t>
                      </a:r>
                      <a:r>
                        <a:rPr lang="en-US" sz="1200">
                          <a:latin typeface="DM Sans"/>
                        </a:rPr>
                        <a:t>market.</a:t>
                      </a:r>
                      <a:endParaRPr lang="en-US" sz="1200">
                        <a:latin typeface="DM Sans"/>
                        <a:cs typeface="Arial"/>
                      </a:endParaRPr>
                    </a:p>
                  </a:txBody>
                  <a:tcPr marL="45720" marR="45720" anchor="ctr"/>
                </a:tc>
                <a:extLst>
                  <a:ext uri="{0D108BD9-81ED-4DB2-BD59-A6C34878D82A}">
                    <a16:rowId xmlns:a16="http://schemas.microsoft.com/office/drawing/2014/main" val="3833150552"/>
                  </a:ext>
                </a:extLst>
              </a:tr>
              <a:tr h="703712">
                <a:tc>
                  <a:txBody>
                    <a:bodyPr/>
                    <a:lstStyle/>
                    <a:p>
                      <a:pPr marL="35560" marR="25400" algn="l" defTabSz="914400" rtl="0" eaLnBrk="1" latinLnBrk="0" hangingPunct="1">
                        <a:lnSpc>
                          <a:spcPct val="100000"/>
                        </a:lnSpc>
                        <a:spcBef>
                          <a:spcPts val="0"/>
                        </a:spcBef>
                      </a:pPr>
                      <a:r>
                        <a:rPr lang="en-US" sz="1200" kern="1200">
                          <a:solidFill>
                            <a:schemeClr val="dk1"/>
                          </a:solidFill>
                          <a:latin typeface="DM Sans"/>
                        </a:rPr>
                        <a:t>Incentive values (RFS and LCFS) will not react to SAF expansion</a:t>
                      </a:r>
                      <a:endParaRPr lang="en-US" sz="1200" kern="1200">
                        <a:solidFill>
                          <a:schemeClr val="dk1"/>
                        </a:solidFill>
                        <a:latin typeface="DM Sans"/>
                        <a:ea typeface="+mn-ea"/>
                        <a:cs typeface="Arial"/>
                      </a:endParaRPr>
                    </a:p>
                  </a:txBody>
                  <a:tcPr marL="45720" marR="45720" anchor="ctr"/>
                </a:tc>
                <a:tc>
                  <a:txBody>
                    <a:bodyPr/>
                    <a:lstStyle/>
                    <a:p>
                      <a:pPr marL="35560" marR="25400" algn="l" defTabSz="914400" rtl="0" eaLnBrk="1" latinLnBrk="0" hangingPunct="1">
                        <a:lnSpc>
                          <a:spcPct val="100000"/>
                        </a:lnSpc>
                        <a:spcBef>
                          <a:spcPts val="0"/>
                        </a:spcBef>
                      </a:pPr>
                      <a:r>
                        <a:rPr lang="en-US" sz="1200" kern="1200">
                          <a:solidFill>
                            <a:schemeClr val="dk1"/>
                          </a:solidFill>
                          <a:latin typeface="DM Sans"/>
                        </a:rPr>
                        <a:t>RFS and LCFS forecasts account for SAF expansion, and therefore ICF assumes that IRA-induced SAF will not change incentive values.</a:t>
                      </a:r>
                      <a:endParaRPr lang="en-US" sz="1200" kern="1200">
                        <a:solidFill>
                          <a:schemeClr val="dk1"/>
                        </a:solidFill>
                        <a:latin typeface="DM Sans"/>
                        <a:ea typeface="+mn-ea"/>
                        <a:cs typeface="Arial"/>
                      </a:endParaRPr>
                    </a:p>
                  </a:txBody>
                  <a:tcPr marL="45720" marR="45720" anchor="ctr"/>
                </a:tc>
                <a:extLst>
                  <a:ext uri="{0D108BD9-81ED-4DB2-BD59-A6C34878D82A}">
                    <a16:rowId xmlns:a16="http://schemas.microsoft.com/office/drawing/2014/main" val="1852429123"/>
                  </a:ext>
                </a:extLst>
              </a:tr>
            </a:tbl>
          </a:graphicData>
        </a:graphic>
      </p:graphicFrame>
      <p:sp>
        <p:nvSpPr>
          <p:cNvPr id="8" name="Text Placeholder 1">
            <a:extLst>
              <a:ext uri="{FF2B5EF4-FFF2-40B4-BE49-F238E27FC236}">
                <a16:creationId xmlns:a16="http://schemas.microsoft.com/office/drawing/2014/main" id="{B289E44F-C94D-5DBF-200F-503C40DDAB07}"/>
              </a:ext>
            </a:extLst>
          </p:cNvPr>
          <p:cNvSpPr txBox="1">
            <a:spLocks/>
          </p:cNvSpPr>
          <p:nvPr/>
        </p:nvSpPr>
        <p:spPr>
          <a:xfrm>
            <a:off x="1075498" y="108204"/>
            <a:ext cx="4956175" cy="42227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DM Sans"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Sector Modeling Methodology</a:t>
            </a:r>
          </a:p>
        </p:txBody>
      </p:sp>
    </p:spTree>
    <p:extLst>
      <p:ext uri="{BB962C8B-B14F-4D97-AF65-F5344CB8AC3E}">
        <p14:creationId xmlns:p14="http://schemas.microsoft.com/office/powerpoint/2010/main" val="1382434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US"/>
              <a:t>Disclaimer </a:t>
            </a:r>
          </a:p>
        </p:txBody>
      </p:sp>
      <p:sp>
        <p:nvSpPr>
          <p:cNvPr id="3" name="Slide Number Placeholder 2"/>
          <p:cNvSpPr>
            <a:spLocks noGrp="1"/>
          </p:cNvSpPr>
          <p:nvPr>
            <p:ph type="sldNum" sz="quarter" idx="12"/>
          </p:nvPr>
        </p:nvSpPr>
        <p:spPr/>
        <p:txBody>
          <a:bodyPr/>
          <a:lstStyle/>
          <a:p>
            <a:fld id="{F384092C-9B9C-9748-AC6A-F06C9D03AD52}" type="slidenum">
              <a:rPr lang="en-US" smtClean="0"/>
              <a:pPr/>
              <a:t>2</a:t>
            </a:fld>
            <a:endParaRPr lang="en-US"/>
          </a:p>
        </p:txBody>
      </p:sp>
      <p:sp>
        <p:nvSpPr>
          <p:cNvPr id="4" name="TextBox 3">
            <a:extLst>
              <a:ext uri="{FF2B5EF4-FFF2-40B4-BE49-F238E27FC236}">
                <a16:creationId xmlns:a16="http://schemas.microsoft.com/office/drawing/2014/main" id="{813CF147-2ABF-86F8-F5E1-DB2B22BBB95E}"/>
              </a:ext>
            </a:extLst>
          </p:cNvPr>
          <p:cNvSpPr txBox="1"/>
          <p:nvPr/>
        </p:nvSpPr>
        <p:spPr>
          <a:xfrm>
            <a:off x="-7231" y="1303453"/>
            <a:ext cx="11111593" cy="3987374"/>
          </a:xfrm>
          <a:prstGeom prst="rect">
            <a:avLst/>
          </a:prstGeom>
          <a:noFill/>
        </p:spPr>
        <p:txBody>
          <a:bodyPr wrap="square">
            <a:spAutoFit/>
          </a:bodyPr>
          <a:lstStyle/>
          <a:p>
            <a:pPr marL="457200" marR="0" algn="just">
              <a:lnSpc>
                <a:spcPct val="115000"/>
              </a:lnSpc>
              <a:spcBef>
                <a:spcPts val="600"/>
              </a:spcBef>
              <a:spcAft>
                <a:spcPts val="600"/>
              </a:spcAft>
            </a:pPr>
            <a:r>
              <a:rPr lang="en-US" sz="1400" dirty="0">
                <a:effectLst/>
                <a:latin typeface="DM Sans" pitchFamily="2" charset="0"/>
                <a:ea typeface="MS Mincho" panose="02020609040205080304" pitchFamily="49" charset="-128"/>
                <a:cs typeface="Arial" panose="020B0604020202020204" pitchFamily="34" charset="0"/>
              </a:rPr>
              <a:t>This report was prepared by ICF for American Clean Power, based on certain limited information, methodologies, assumptions, instructions, and directions and under the circumstances applicable at the time the report was prepared. No independent verification of certain information provided to ICF for the purposes of its analysis, or whether such information has changed since it was provided, was conducted. Different or additional information, methodologies, assumptions, or circumstances could lead to different results; therefore, actual future results may differ materially from those presented in this report. ICF does not make any representation with respect to the likelihood of any future outcome or the accuracy of any information herein or any conclusions based thereon. ICF is not responsible for typographical, pictorial, or other editorial errors.</a:t>
            </a:r>
            <a:endParaRPr lang="en-US" sz="1400" dirty="0">
              <a:effectLst/>
              <a:latin typeface="DM Sans" pitchFamily="2" charset="0"/>
              <a:ea typeface="Calibri" panose="020F0502020204030204" pitchFamily="34" charset="0"/>
              <a:cs typeface="Arial" panose="020B0604020202020204" pitchFamily="34" charset="0"/>
            </a:endParaRPr>
          </a:p>
          <a:p>
            <a:pPr marL="457200" marR="0" algn="just">
              <a:lnSpc>
                <a:spcPct val="115000"/>
              </a:lnSpc>
              <a:spcBef>
                <a:spcPts val="600"/>
              </a:spcBef>
              <a:spcAft>
                <a:spcPts val="600"/>
              </a:spcAft>
            </a:pPr>
            <a:r>
              <a:rPr lang="en-US" sz="1400" dirty="0">
                <a:effectLst/>
                <a:latin typeface="DM Sans" pitchFamily="2" charset="0"/>
                <a:ea typeface="MS Mincho" panose="02020609040205080304" pitchFamily="49" charset="-128"/>
                <a:cs typeface="Arial" panose="020B0604020202020204" pitchFamily="34" charset="0"/>
              </a:rPr>
              <a:t>Any use of this report other than as a whole and in conjunction with this notice is prohibited. This report is provided </a:t>
            </a:r>
            <a:r>
              <a:rPr lang="en-US" sz="1400" b="1" dirty="0">
                <a:effectLst/>
                <a:latin typeface="DM Sans" pitchFamily="2" charset="0"/>
                <a:ea typeface="MS Mincho" panose="02020609040205080304" pitchFamily="49" charset="-128"/>
                <a:cs typeface="Arial" panose="020B0604020202020204" pitchFamily="34" charset="0"/>
              </a:rPr>
              <a:t>AS IS. NO WARRANTY, WHETHER EXPRESS OR IMPLIED, INCLUDING THE IMPLIED WARRANTIES OF MERCHANTABILITY AND FITNESS FOR A PARTICULAR PURPOSE, IS GIVEN OR MADE BY ICF IN CONNECTION WITH THIS REPORT.</a:t>
            </a:r>
            <a:r>
              <a:rPr lang="en-US" sz="1600" b="1" dirty="0">
                <a:effectLst/>
                <a:latin typeface="DM Sans" pitchFamily="2" charset="0"/>
                <a:ea typeface="Calibri" panose="020F0502020204030204" pitchFamily="34" charset="0"/>
                <a:cs typeface="Calibri" panose="020F0502020204030204" pitchFamily="34" charset="0"/>
              </a:rPr>
              <a:t> </a:t>
            </a:r>
            <a:r>
              <a:rPr lang="en-US" sz="1400" dirty="0">
                <a:effectLst/>
                <a:latin typeface="DM Sans" pitchFamily="2" charset="0"/>
                <a:ea typeface="MS Mincho" panose="02020609040205080304" pitchFamily="49" charset="-128"/>
                <a:cs typeface="Arial" panose="020B0604020202020204" pitchFamily="34" charset="0"/>
              </a:rPr>
              <a:t>You use this report at your own risk. ICF is not liable for any damages of any kind attributable to your use of this report. ICF is a non-partisan, non-political company that delivers a broad and diverse range of independent, unbiased, objective analyses and related consulting services to help its clients meet their missions. This report may not be construed as ICF’s endorsement of any policy or any regulatory, lobbying, legal, or other advocacy position, organization, or political party. Any conclusions presented herein do not necessarily represent the policy or political views of ICF. ICF’s services do not constitute legal or tax advice.</a:t>
            </a:r>
            <a:endParaRPr lang="en-US" sz="1400" dirty="0">
              <a:effectLst/>
              <a:latin typeface="DM Sans" pitchFamily="2"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028335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US"/>
              <a:t>Manufacturing</a:t>
            </a:r>
          </a:p>
        </p:txBody>
      </p:sp>
      <p:sp>
        <p:nvSpPr>
          <p:cNvPr id="3" name="Slide Number Placeholder 2"/>
          <p:cNvSpPr>
            <a:spLocks noGrp="1"/>
          </p:cNvSpPr>
          <p:nvPr>
            <p:ph type="sldNum" sz="quarter" idx="12"/>
          </p:nvPr>
        </p:nvSpPr>
        <p:spPr/>
        <p:txBody>
          <a:bodyPr/>
          <a:lstStyle/>
          <a:p>
            <a:fld id="{F384092C-9B9C-9748-AC6A-F06C9D03AD52}" type="slidenum">
              <a:rPr lang="en-US" smtClean="0"/>
              <a:pPr/>
              <a:t>20</a:t>
            </a:fld>
            <a:endParaRPr lang="en-US"/>
          </a:p>
        </p:txBody>
      </p:sp>
      <p:sp>
        <p:nvSpPr>
          <p:cNvPr id="4" name="Text Placeholder 3"/>
          <p:cNvSpPr>
            <a:spLocks noGrp="1"/>
          </p:cNvSpPr>
          <p:nvPr>
            <p:ph type="body" sz="quarter" idx="13"/>
          </p:nvPr>
        </p:nvSpPr>
        <p:spPr>
          <a:xfrm>
            <a:off x="688668" y="1260881"/>
            <a:ext cx="10936745" cy="5026851"/>
          </a:xfrm>
        </p:spPr>
        <p:txBody>
          <a:bodyPr vert="horz" lIns="91440" tIns="45720" rIns="91440" bIns="45720" rtlCol="0" anchor="t">
            <a:noAutofit/>
          </a:bodyPr>
          <a:lstStyle/>
          <a:p>
            <a:pPr marL="342900" marR="0" lvl="0" indent="-342900">
              <a:spcBef>
                <a:spcPts val="0"/>
              </a:spcBef>
              <a:buSzPts val="1000"/>
              <a:buFont typeface="Symbol" panose="05050102010706020507" pitchFamily="18" charset="2"/>
              <a:buChar char=""/>
              <a:tabLst>
                <a:tab pos="457200" algn="l"/>
              </a:tabLst>
            </a:pPr>
            <a:r>
              <a:rPr lang="en-US" sz="1800" dirty="0">
                <a:effectLst/>
                <a:latin typeface="DM Sans"/>
                <a:ea typeface="Times New Roman" panose="02020603050405020304" pitchFamily="18" charset="0"/>
                <a:cs typeface="Aptos" panose="020B0004020202020204" pitchFamily="34" charset="0"/>
              </a:rPr>
              <a:t>CBO and IRS provide estimates</a:t>
            </a:r>
            <a:r>
              <a:rPr lang="en-US" sz="1800" baseline="30000" dirty="0">
                <a:effectLst/>
                <a:latin typeface="DM Sans"/>
                <a:ea typeface="Times New Roman" panose="02020603050405020304" pitchFamily="18" charset="0"/>
                <a:cs typeface="Aptos" panose="020B0004020202020204" pitchFamily="34" charset="0"/>
              </a:rPr>
              <a:t>1</a:t>
            </a:r>
            <a:r>
              <a:rPr lang="en-US" sz="1800" dirty="0">
                <a:effectLst/>
                <a:latin typeface="DM Sans"/>
                <a:ea typeface="Times New Roman" panose="02020603050405020304" pitchFamily="18" charset="0"/>
                <a:cs typeface="Aptos" panose="020B0004020202020204" pitchFamily="34" charset="0"/>
              </a:rPr>
              <a:t> of spending for 45X (~$30 billion) and 48C (~$10 billion)</a:t>
            </a:r>
          </a:p>
          <a:p>
            <a:pPr marL="800100" lvl="1" indent="-342900">
              <a:spcBef>
                <a:spcPts val="0"/>
              </a:spcBef>
              <a:buSzPts val="1000"/>
              <a:buFont typeface="Symbol" panose="05050102010706020507" pitchFamily="18" charset="2"/>
              <a:buChar char=""/>
              <a:tabLst>
                <a:tab pos="457200" algn="l"/>
              </a:tabLst>
            </a:pPr>
            <a:r>
              <a:rPr lang="en-US" sz="1800" dirty="0">
                <a:latin typeface="DM Sans"/>
                <a:ea typeface="Times New Roman" panose="02020603050405020304" pitchFamily="18" charset="0"/>
                <a:cs typeface="Aptos" panose="020B0004020202020204" pitchFamily="34" charset="0"/>
              </a:rPr>
              <a:t>Assumes the 48C incentives are distributed over 10 years and the 45X incentives are distributed through 2032</a:t>
            </a:r>
          </a:p>
          <a:p>
            <a:pPr marL="342900" marR="0" lvl="0" indent="-342900">
              <a:spcBef>
                <a:spcPts val="0"/>
              </a:spcBef>
              <a:buSzPts val="1000"/>
              <a:buFont typeface="Symbol" panose="05050102010706020507" pitchFamily="18" charset="2"/>
              <a:buChar char=""/>
              <a:tabLst>
                <a:tab pos="457200" algn="l"/>
              </a:tabLst>
            </a:pPr>
            <a:endParaRPr lang="en-US" sz="1800" dirty="0">
              <a:effectLst/>
              <a:ea typeface="Times New Roman" panose="02020603050405020304" pitchFamily="18" charset="0"/>
              <a:cs typeface="Aptos" panose="020B0004020202020204" pitchFamily="34" charset="0"/>
            </a:endParaRPr>
          </a:p>
          <a:p>
            <a:pPr marL="342900" marR="0" lvl="0" indent="-342900">
              <a:spcBef>
                <a:spcPts val="0"/>
              </a:spcBef>
              <a:buSzPts val="1000"/>
              <a:buFont typeface="Symbol" panose="05050102010706020507" pitchFamily="18" charset="2"/>
              <a:buChar char=""/>
              <a:tabLst>
                <a:tab pos="457200" algn="l"/>
              </a:tabLst>
            </a:pPr>
            <a:r>
              <a:rPr lang="en-US" sz="1800" dirty="0">
                <a:effectLst/>
                <a:latin typeface="DM Sans"/>
                <a:ea typeface="Times New Roman" panose="02020603050405020304" pitchFamily="18" charset="0"/>
                <a:cs typeface="Aptos" panose="020B0004020202020204" pitchFamily="34" charset="0"/>
              </a:rPr>
              <a:t>45X incentives reduce production cost for manufacturing firms, modeled directly in REMI</a:t>
            </a:r>
          </a:p>
          <a:p>
            <a:pPr marL="0" marR="0" lvl="0" indent="0">
              <a:spcBef>
                <a:spcPts val="0"/>
              </a:spcBef>
              <a:buSzPts val="1000"/>
              <a:buNone/>
              <a:tabLst>
                <a:tab pos="457200" algn="l"/>
              </a:tabLst>
            </a:pPr>
            <a:endParaRPr lang="en-US" sz="1800" dirty="0">
              <a:ea typeface="Times New Roman" panose="02020603050405020304" pitchFamily="18" charset="0"/>
              <a:cs typeface="Aptos" panose="020B0004020202020204" pitchFamily="34" charset="0"/>
            </a:endParaRPr>
          </a:p>
          <a:p>
            <a:pPr marL="342900" marR="0" lvl="0" indent="-342900">
              <a:spcBef>
                <a:spcPts val="0"/>
              </a:spcBef>
              <a:buSzPts val="1000"/>
              <a:buFont typeface="Symbol" panose="05050102010706020507" pitchFamily="18" charset="2"/>
              <a:buChar char=""/>
              <a:tabLst>
                <a:tab pos="457200" algn="l"/>
              </a:tabLst>
            </a:pPr>
            <a:r>
              <a:rPr lang="en-US" sz="1800" dirty="0">
                <a:latin typeface="DM Sans"/>
                <a:ea typeface="Times New Roman" panose="02020603050405020304" pitchFamily="18" charset="0"/>
                <a:cs typeface="Aptos" panose="020B0004020202020204" pitchFamily="34" charset="0"/>
              </a:rPr>
              <a:t>ICF calculated investment in new or expanded manufacturing facilities associated with 48C</a:t>
            </a:r>
          </a:p>
          <a:p>
            <a:pPr marL="800100" lvl="1" indent="-342900">
              <a:spcBef>
                <a:spcPts val="0"/>
              </a:spcBef>
              <a:buSzPts val="1000"/>
              <a:buFont typeface="Symbol" panose="05050102010706020507" pitchFamily="18" charset="2"/>
              <a:buChar char=""/>
              <a:tabLst>
                <a:tab pos="457200" algn="l"/>
              </a:tabLst>
            </a:pPr>
            <a:r>
              <a:rPr lang="en-US" sz="1800" dirty="0">
                <a:latin typeface="DM Sans"/>
                <a:ea typeface="Times New Roman" panose="02020603050405020304" pitchFamily="18" charset="0"/>
                <a:cs typeface="Aptos" panose="020B0004020202020204" pitchFamily="34" charset="0"/>
              </a:rPr>
              <a:t>C</a:t>
            </a:r>
            <a:r>
              <a:rPr lang="en-US" sz="1800" dirty="0">
                <a:effectLst/>
                <a:latin typeface="DM Sans"/>
                <a:ea typeface="Times New Roman" panose="02020603050405020304" pitchFamily="18" charset="0"/>
                <a:cs typeface="Aptos" panose="020B0004020202020204" pitchFamily="34" charset="0"/>
              </a:rPr>
              <a:t>redit is up to 30% of the qualified investment if it meets prevailing wage and other factors </a:t>
            </a:r>
          </a:p>
          <a:p>
            <a:pPr marL="800100" lvl="1" indent="-342900">
              <a:spcBef>
                <a:spcPts val="0"/>
              </a:spcBef>
              <a:buSzPts val="1000"/>
              <a:buFont typeface="Symbol" panose="05050102010706020507" pitchFamily="18" charset="2"/>
              <a:buChar char=""/>
              <a:tabLst>
                <a:tab pos="457200" algn="l"/>
              </a:tabLst>
            </a:pPr>
            <a:r>
              <a:rPr lang="en-US" sz="1800" dirty="0">
                <a:effectLst/>
                <a:latin typeface="DM Sans"/>
                <a:ea typeface="Times New Roman" panose="02020603050405020304" pitchFamily="18" charset="0"/>
                <a:cs typeface="Aptos" panose="020B0004020202020204" pitchFamily="34" charset="0"/>
              </a:rPr>
              <a:t>ICF assumed a bit less than this in the form of a “leverage ratio” </a:t>
            </a:r>
          </a:p>
          <a:p>
            <a:pPr marL="800100" lvl="1" indent="-342900">
              <a:spcBef>
                <a:spcPts val="0"/>
              </a:spcBef>
              <a:buSzPts val="1000"/>
              <a:buFont typeface="Symbol" panose="05050102010706020507" pitchFamily="18" charset="2"/>
              <a:buChar char=""/>
              <a:tabLst>
                <a:tab pos="457200" algn="l"/>
              </a:tabLst>
            </a:pPr>
            <a:r>
              <a:rPr lang="en-US" sz="1800" dirty="0">
                <a:effectLst/>
                <a:latin typeface="DM Sans"/>
                <a:ea typeface="Times New Roman" panose="02020603050405020304" pitchFamily="18" charset="0"/>
                <a:cs typeface="Aptos" panose="020B0004020202020204" pitchFamily="34" charset="0"/>
              </a:rPr>
              <a:t>Public subsidies attract private investment. ICF assumed a leverage ratio of 4, and therefore $10 billion attracts an additional $40 billion of private investment (totaling $50 billion) </a:t>
            </a:r>
          </a:p>
          <a:p>
            <a:pPr marL="457200" lvl="1" indent="0">
              <a:spcBef>
                <a:spcPts val="0"/>
              </a:spcBef>
              <a:buSzPts val="1000"/>
              <a:buNone/>
              <a:tabLst>
                <a:tab pos="457200" algn="l"/>
              </a:tabLst>
            </a:pPr>
            <a:endParaRPr lang="en-US" sz="1800" dirty="0">
              <a:effectLst/>
              <a:ea typeface="Aptos" panose="020B0004020202020204" pitchFamily="34" charset="0"/>
              <a:cs typeface="Aptos" panose="020B0004020202020204" pitchFamily="34" charset="0"/>
            </a:endParaRPr>
          </a:p>
          <a:p>
            <a:pPr marL="342900" marR="0" lvl="0" indent="-342900">
              <a:spcBef>
                <a:spcPts val="0"/>
              </a:spcBef>
              <a:buSzPts val="1000"/>
              <a:buFont typeface="Symbol" panose="05050102010706020507" pitchFamily="18" charset="2"/>
              <a:buChar char=""/>
              <a:tabLst>
                <a:tab pos="457200" algn="l"/>
              </a:tabLst>
            </a:pPr>
            <a:r>
              <a:rPr lang="en-US" sz="1800" dirty="0">
                <a:effectLst/>
                <a:latin typeface="DM Sans"/>
                <a:ea typeface="Times New Roman" panose="02020603050405020304" pitchFamily="18" charset="0"/>
                <a:cs typeface="Aptos" panose="020B0004020202020204" pitchFamily="34" charset="0"/>
              </a:rPr>
              <a:t>48C CAPEX investments ($50 billion) lead</a:t>
            </a:r>
            <a:r>
              <a:rPr lang="en-US" sz="1800" dirty="0">
                <a:latin typeface="DM Sans"/>
                <a:ea typeface="Times New Roman" panose="02020603050405020304" pitchFamily="18" charset="0"/>
                <a:cs typeface="Aptos" panose="020B0004020202020204" pitchFamily="34" charset="0"/>
              </a:rPr>
              <a:t>s</a:t>
            </a:r>
            <a:r>
              <a:rPr lang="en-US" sz="1800" dirty="0">
                <a:effectLst/>
                <a:latin typeface="DM Sans"/>
                <a:ea typeface="Times New Roman" panose="02020603050405020304" pitchFamily="18" charset="0"/>
                <a:cs typeface="Aptos" panose="020B0004020202020204" pitchFamily="34" charset="0"/>
              </a:rPr>
              <a:t> to ongoing jobs to </a:t>
            </a:r>
            <a:r>
              <a:rPr lang="en-US" sz="1800" dirty="0">
                <a:latin typeface="DM Sans"/>
                <a:ea typeface="Times New Roman" panose="02020603050405020304" pitchFamily="18" charset="0"/>
                <a:cs typeface="Aptos" panose="020B0004020202020204" pitchFamily="34" charset="0"/>
              </a:rPr>
              <a:t>operate</a:t>
            </a:r>
            <a:r>
              <a:rPr lang="en-US" sz="1800" dirty="0">
                <a:effectLst/>
                <a:latin typeface="DM Sans"/>
                <a:ea typeface="Times New Roman" panose="02020603050405020304" pitchFamily="18" charset="0"/>
                <a:cs typeface="Aptos" panose="020B0004020202020204" pitchFamily="34" charset="0"/>
              </a:rPr>
              <a:t> the manufacturing facilities</a:t>
            </a:r>
          </a:p>
          <a:p>
            <a:pPr marL="800100" lvl="1" indent="-342900">
              <a:spcBef>
                <a:spcPts val="0"/>
              </a:spcBef>
              <a:buSzPts val="1000"/>
              <a:buFont typeface="Symbol" panose="05050102010706020507" pitchFamily="18" charset="2"/>
              <a:buChar char=""/>
              <a:tabLst>
                <a:tab pos="457200" algn="l"/>
              </a:tabLst>
            </a:pPr>
            <a:r>
              <a:rPr lang="en-US" sz="1800" dirty="0">
                <a:latin typeface="DM Sans"/>
                <a:ea typeface="Times New Roman" panose="02020603050405020304" pitchFamily="18" charset="0"/>
                <a:cs typeface="Aptos" panose="020B0004020202020204" pitchFamily="34" charset="0"/>
              </a:rPr>
              <a:t>ICF calculated </a:t>
            </a:r>
            <a:r>
              <a:rPr lang="en-US" sz="1800" dirty="0">
                <a:effectLst/>
                <a:latin typeface="DM Sans"/>
                <a:ea typeface="Times New Roman" panose="02020603050405020304" pitchFamily="18" charset="0"/>
                <a:cs typeface="Aptos" panose="020B0004020202020204" pitchFamily="34" charset="0"/>
              </a:rPr>
              <a:t>direct ongoing jobs based on average jobs/$ for different manufacturing sectors</a:t>
            </a:r>
          </a:p>
        </p:txBody>
      </p:sp>
      <p:sp>
        <p:nvSpPr>
          <p:cNvPr id="8" name="TextBox 7">
            <a:extLst>
              <a:ext uri="{FF2B5EF4-FFF2-40B4-BE49-F238E27FC236}">
                <a16:creationId xmlns:a16="http://schemas.microsoft.com/office/drawing/2014/main" id="{67460648-853E-2F28-64BA-687FD11490BA}"/>
              </a:ext>
            </a:extLst>
          </p:cNvPr>
          <p:cNvSpPr txBox="1"/>
          <p:nvPr/>
        </p:nvSpPr>
        <p:spPr>
          <a:xfrm>
            <a:off x="660929" y="6387867"/>
            <a:ext cx="10836306" cy="400110"/>
          </a:xfrm>
          <a:prstGeom prst="rect">
            <a:avLst/>
          </a:prstGeom>
          <a:noFill/>
        </p:spPr>
        <p:txBody>
          <a:bodyPr wrap="square" lIns="91440" tIns="45720" rIns="91440" bIns="45720" anchor="t">
            <a:spAutoFit/>
          </a:bodyPr>
          <a:lstStyle/>
          <a:p>
            <a:r>
              <a:rPr lang="en-US" sz="1000" baseline="30000">
                <a:latin typeface="DM Sans"/>
              </a:rPr>
              <a:t>1</a:t>
            </a:r>
            <a:r>
              <a:rPr lang="en-US" sz="1000">
                <a:latin typeface="DM Sans"/>
              </a:rPr>
              <a:t> Congressional Research Service. “Inflation Reduction Act of 2022 (IRA): Provisions Related to Climate Change.” October 26, 2023. Accessed April 28, 2024. https://crsreports.congress.gov/product/pdf/R/R47262.</a:t>
            </a:r>
          </a:p>
        </p:txBody>
      </p:sp>
      <p:sp>
        <p:nvSpPr>
          <p:cNvPr id="9" name="Text Placeholder 1">
            <a:extLst>
              <a:ext uri="{FF2B5EF4-FFF2-40B4-BE49-F238E27FC236}">
                <a16:creationId xmlns:a16="http://schemas.microsoft.com/office/drawing/2014/main" id="{92B16E8F-DED5-A70C-6EAE-96D6015DE9C7}"/>
              </a:ext>
            </a:extLst>
          </p:cNvPr>
          <p:cNvSpPr>
            <a:spLocks noGrp="1"/>
          </p:cNvSpPr>
          <p:nvPr>
            <p:ph type="body" sz="quarter" idx="14"/>
          </p:nvPr>
        </p:nvSpPr>
        <p:spPr>
          <a:xfrm>
            <a:off x="1075498" y="108204"/>
            <a:ext cx="4956175" cy="422275"/>
          </a:xfrm>
        </p:spPr>
        <p:txBody>
          <a:bodyPr>
            <a:normAutofit/>
          </a:bodyPr>
          <a:lstStyle/>
          <a:p>
            <a:r>
              <a:rPr lang="en-US">
                <a:latin typeface="DM Sans" pitchFamily="2" charset="0"/>
              </a:rPr>
              <a:t>Sector Modeling Methodology</a:t>
            </a:r>
          </a:p>
        </p:txBody>
      </p:sp>
    </p:spTree>
    <p:extLst>
      <p:ext uri="{BB962C8B-B14F-4D97-AF65-F5344CB8AC3E}">
        <p14:creationId xmlns:p14="http://schemas.microsoft.com/office/powerpoint/2010/main" val="3496588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Placeholder 1">
            <a:extLst>
              <a:ext uri="{FF2B5EF4-FFF2-40B4-BE49-F238E27FC236}">
                <a16:creationId xmlns:a16="http://schemas.microsoft.com/office/drawing/2014/main" id="{2D3AC8BE-6464-314C-4496-DCF9691D1A22}"/>
              </a:ext>
            </a:extLst>
          </p:cNvPr>
          <p:cNvSpPr txBox="1">
            <a:spLocks/>
          </p:cNvSpPr>
          <p:nvPr/>
        </p:nvSpPr>
        <p:spPr>
          <a:xfrm>
            <a:off x="1393749" y="4385706"/>
            <a:ext cx="8605273" cy="720683"/>
          </a:xfrm>
          <a:prstGeom prst="rect">
            <a:avLst/>
          </a:prstGeom>
        </p:spPr>
        <p:txBody>
          <a:bodyPr vert="horz" lIns="0" tIns="45720" rIns="0" bIns="45720" rtlCol="0" anchor="b">
            <a:noAutofit/>
          </a:bodyPr>
          <a:lstStyle>
            <a:lvl1pPr marL="0" indent="0" algn="l" defTabSz="914400" rtl="0" eaLnBrk="1" latinLnBrk="0" hangingPunct="1">
              <a:lnSpc>
                <a:spcPct val="90000"/>
              </a:lnSpc>
              <a:spcBef>
                <a:spcPts val="1000"/>
              </a:spcBef>
              <a:buFontTx/>
              <a:buNone/>
              <a:defRPr sz="2333" b="0" i="0" kern="1200">
                <a:solidFill>
                  <a:schemeClr val="bg1"/>
                </a:solidFill>
                <a:latin typeface="+mn-lt"/>
                <a:ea typeface="+mn-ea"/>
                <a:cs typeface="+mn-cs"/>
              </a:defRPr>
            </a:lvl1pPr>
            <a:lvl2pPr marL="457182"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363"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545"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727"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a:latin typeface="DM Sans" pitchFamily="2" charset="0"/>
              </a:rPr>
              <a:t>REMI Methodology</a:t>
            </a:r>
          </a:p>
        </p:txBody>
      </p:sp>
      <p:pic>
        <p:nvPicPr>
          <p:cNvPr id="4" name="Picture Placeholder 3">
            <a:extLst>
              <a:ext uri="{FF2B5EF4-FFF2-40B4-BE49-F238E27FC236}">
                <a16:creationId xmlns:a16="http://schemas.microsoft.com/office/drawing/2014/main" id="{1BD63134-F65A-D909-AAEA-57E74101F7D6}"/>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a:stretch/>
        </p:blipFill>
        <p:spPr>
          <a:prstGeom prst="rect">
            <a:avLst/>
          </a:prstGeom>
        </p:spPr>
      </p:pic>
    </p:spTree>
    <p:extLst>
      <p:ext uri="{BB962C8B-B14F-4D97-AF65-F5344CB8AC3E}">
        <p14:creationId xmlns:p14="http://schemas.microsoft.com/office/powerpoint/2010/main" val="3356971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US" dirty="0"/>
              <a:t>REMI Model Background</a:t>
            </a:r>
          </a:p>
        </p:txBody>
      </p:sp>
      <p:sp>
        <p:nvSpPr>
          <p:cNvPr id="3" name="Slide Number Placeholder 2"/>
          <p:cNvSpPr>
            <a:spLocks noGrp="1"/>
          </p:cNvSpPr>
          <p:nvPr>
            <p:ph type="sldNum" sz="quarter" idx="12"/>
          </p:nvPr>
        </p:nvSpPr>
        <p:spPr/>
        <p:txBody>
          <a:bodyPr/>
          <a:lstStyle/>
          <a:p>
            <a:fld id="{F384092C-9B9C-9748-AC6A-F06C9D03AD52}" type="slidenum">
              <a:rPr lang="en-US" smtClean="0"/>
              <a:pPr/>
              <a:t>22</a:t>
            </a:fld>
            <a:endParaRPr lang="en-US"/>
          </a:p>
        </p:txBody>
      </p:sp>
      <p:sp>
        <p:nvSpPr>
          <p:cNvPr id="4" name="Text Placeholder 3"/>
          <p:cNvSpPr>
            <a:spLocks noGrp="1"/>
          </p:cNvSpPr>
          <p:nvPr>
            <p:ph type="body" sz="quarter" idx="13"/>
          </p:nvPr>
        </p:nvSpPr>
        <p:spPr>
          <a:xfrm>
            <a:off x="613578" y="1264332"/>
            <a:ext cx="5974108" cy="4538579"/>
          </a:xfrm>
        </p:spPr>
        <p:txBody>
          <a:bodyPr>
            <a:normAutofit/>
          </a:bodyPr>
          <a:lstStyle/>
          <a:p>
            <a:r>
              <a:rPr lang="en-US" sz="1800"/>
              <a:t>REMI is a dynamic </a:t>
            </a:r>
            <a:r>
              <a:rPr lang="en-US" sz="1800" err="1"/>
              <a:t>macroeconometric</a:t>
            </a:r>
            <a:r>
              <a:rPr lang="en-US" sz="1800"/>
              <a:t> model </a:t>
            </a:r>
          </a:p>
          <a:p>
            <a:pPr lvl="1"/>
            <a:r>
              <a:rPr lang="en-US" sz="1800"/>
              <a:t>The model uses a combination of input-output, econometric and computable general equilibrium (CGE) modeling techniques </a:t>
            </a:r>
          </a:p>
          <a:p>
            <a:r>
              <a:rPr lang="en-US" sz="1800"/>
              <a:t>Calibrated to most recent regional and industry data</a:t>
            </a:r>
          </a:p>
          <a:p>
            <a:pPr lvl="1"/>
            <a:r>
              <a:rPr lang="en-US" sz="1800"/>
              <a:t>Census regions and North American Industry Classification System (NAICS)-based industry classification </a:t>
            </a:r>
          </a:p>
          <a:p>
            <a:pPr lvl="1"/>
            <a:r>
              <a:rPr lang="en-US" sz="1800"/>
              <a:t>Provides the ability to analyze detailed distributional impacts </a:t>
            </a:r>
          </a:p>
          <a:p>
            <a:r>
              <a:rPr lang="en-US" sz="1800"/>
              <a:t>REMI estimates impacts over time</a:t>
            </a:r>
          </a:p>
          <a:p>
            <a:pPr lvl="1"/>
            <a:r>
              <a:rPr lang="en-US" sz="1800"/>
              <a:t>Produces robust short-and long-term impacts </a:t>
            </a:r>
          </a:p>
          <a:p>
            <a:endParaRPr lang="en-US" sz="1800"/>
          </a:p>
          <a:p>
            <a:pPr lvl="1"/>
            <a:endParaRPr lang="en-US" sz="1800"/>
          </a:p>
        </p:txBody>
      </p:sp>
      <p:sp>
        <p:nvSpPr>
          <p:cNvPr id="5" name="Text Placeholder 4">
            <a:extLst>
              <a:ext uri="{FF2B5EF4-FFF2-40B4-BE49-F238E27FC236}">
                <a16:creationId xmlns:a16="http://schemas.microsoft.com/office/drawing/2014/main" id="{393AF670-2087-8427-DAD7-21591703B9A1}"/>
              </a:ext>
            </a:extLst>
          </p:cNvPr>
          <p:cNvSpPr>
            <a:spLocks noGrp="1"/>
          </p:cNvSpPr>
          <p:nvPr>
            <p:ph type="body" sz="quarter" idx="14"/>
          </p:nvPr>
        </p:nvSpPr>
        <p:spPr/>
        <p:txBody>
          <a:bodyPr/>
          <a:lstStyle/>
          <a:p>
            <a:r>
              <a:rPr lang="en-US" sz="1800"/>
              <a:t>Overall REMI Modeling Methodology</a:t>
            </a:r>
            <a:endParaRPr lang="en-US"/>
          </a:p>
        </p:txBody>
      </p:sp>
      <p:pic>
        <p:nvPicPr>
          <p:cNvPr id="2" name="Picture 1">
            <a:extLst>
              <a:ext uri="{FF2B5EF4-FFF2-40B4-BE49-F238E27FC236}">
                <a16:creationId xmlns:a16="http://schemas.microsoft.com/office/drawing/2014/main" id="{5CC25250-C91A-7B60-E414-6BE439DF8795}"/>
              </a:ext>
            </a:extLst>
          </p:cNvPr>
          <p:cNvPicPr/>
          <p:nvPr/>
        </p:nvPicPr>
        <p:blipFill rotWithShape="1">
          <a:blip r:embed="rId2">
            <a:extLst>
              <a:ext uri="{28A0092B-C50C-407E-A947-70E740481C1C}">
                <a14:useLocalDpi xmlns:a14="http://schemas.microsoft.com/office/drawing/2010/main" val="0"/>
              </a:ext>
            </a:extLst>
          </a:blip>
          <a:srcRect/>
          <a:stretch/>
        </p:blipFill>
        <p:spPr bwMode="auto">
          <a:xfrm>
            <a:off x="6856766" y="1336983"/>
            <a:ext cx="4860262" cy="4748435"/>
          </a:xfrm>
          <a:prstGeom prst="rect">
            <a:avLst/>
          </a:prstGeom>
          <a:ln>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25797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fontScale="90000"/>
          </a:bodyPr>
          <a:lstStyle/>
          <a:p>
            <a:r>
              <a:rPr lang="en-US" sz="2800"/>
              <a:t>REMI Model Configuration and Outputs</a:t>
            </a:r>
            <a:endParaRPr lang="en-US"/>
          </a:p>
        </p:txBody>
      </p:sp>
      <p:sp>
        <p:nvSpPr>
          <p:cNvPr id="3" name="Slide Number Placeholder 2"/>
          <p:cNvSpPr>
            <a:spLocks noGrp="1"/>
          </p:cNvSpPr>
          <p:nvPr>
            <p:ph type="sldNum" sz="quarter" idx="12"/>
          </p:nvPr>
        </p:nvSpPr>
        <p:spPr/>
        <p:txBody>
          <a:bodyPr/>
          <a:lstStyle/>
          <a:p>
            <a:fld id="{F384092C-9B9C-9748-AC6A-F06C9D03AD52}" type="slidenum">
              <a:rPr lang="en-US" smtClean="0"/>
              <a:pPr/>
              <a:t>23</a:t>
            </a:fld>
            <a:endParaRPr lang="en-US"/>
          </a:p>
        </p:txBody>
      </p:sp>
      <p:sp>
        <p:nvSpPr>
          <p:cNvPr id="4" name="Text Placeholder 3">
            <a:extLst>
              <a:ext uri="{FF2B5EF4-FFF2-40B4-BE49-F238E27FC236}">
                <a16:creationId xmlns:a16="http://schemas.microsoft.com/office/drawing/2014/main" id="{28108E3C-6769-A25B-5BDF-3283D17B2A1F}"/>
              </a:ext>
            </a:extLst>
          </p:cNvPr>
          <p:cNvSpPr>
            <a:spLocks noGrp="1"/>
          </p:cNvSpPr>
          <p:nvPr>
            <p:ph type="body" sz="quarter" idx="14"/>
          </p:nvPr>
        </p:nvSpPr>
        <p:spPr/>
        <p:txBody>
          <a:bodyPr/>
          <a:lstStyle/>
          <a:p>
            <a:r>
              <a:rPr lang="en-US" sz="1800"/>
              <a:t>Overall REMI Modeling Methodology</a:t>
            </a:r>
            <a:endParaRPr lang="en-US"/>
          </a:p>
        </p:txBody>
      </p:sp>
      <p:pic>
        <p:nvPicPr>
          <p:cNvPr id="6" name="Picture 5">
            <a:extLst>
              <a:ext uri="{FF2B5EF4-FFF2-40B4-BE49-F238E27FC236}">
                <a16:creationId xmlns:a16="http://schemas.microsoft.com/office/drawing/2014/main" id="{36EF81EE-891F-9160-E692-730D4AA179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24138" y="1290726"/>
            <a:ext cx="6236327" cy="3734402"/>
          </a:xfrm>
          <a:prstGeom prst="rect">
            <a:avLst/>
          </a:prstGeom>
        </p:spPr>
      </p:pic>
      <p:pic>
        <p:nvPicPr>
          <p:cNvPr id="8" name="Picture 7">
            <a:extLst>
              <a:ext uri="{FF2B5EF4-FFF2-40B4-BE49-F238E27FC236}">
                <a16:creationId xmlns:a16="http://schemas.microsoft.com/office/drawing/2014/main" id="{09E5AB73-C648-8691-251C-766FFC155B94}"/>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5814958" y="4430486"/>
            <a:ext cx="2196928" cy="2048642"/>
          </a:xfrm>
          <a:prstGeom prst="rect">
            <a:avLst/>
          </a:prstGeom>
        </p:spPr>
      </p:pic>
      <p:pic>
        <p:nvPicPr>
          <p:cNvPr id="10" name="Picture 9">
            <a:extLst>
              <a:ext uri="{FF2B5EF4-FFF2-40B4-BE49-F238E27FC236}">
                <a16:creationId xmlns:a16="http://schemas.microsoft.com/office/drawing/2014/main" id="{78C17801-7433-011C-6382-22836C8AFDD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10395" y="4880622"/>
            <a:ext cx="1050935" cy="999670"/>
          </a:xfrm>
          <a:prstGeom prst="rect">
            <a:avLst/>
          </a:prstGeom>
        </p:spPr>
      </p:pic>
      <p:sp>
        <p:nvSpPr>
          <p:cNvPr id="2" name="Text Placeholder 3">
            <a:extLst>
              <a:ext uri="{FF2B5EF4-FFF2-40B4-BE49-F238E27FC236}">
                <a16:creationId xmlns:a16="http://schemas.microsoft.com/office/drawing/2014/main" id="{588F9A4C-046F-5505-9F86-56FEE62EEE3B}"/>
              </a:ext>
            </a:extLst>
          </p:cNvPr>
          <p:cNvSpPr>
            <a:spLocks noGrp="1"/>
          </p:cNvSpPr>
          <p:nvPr>
            <p:ph type="body" sz="quarter" idx="13"/>
          </p:nvPr>
        </p:nvSpPr>
        <p:spPr>
          <a:xfrm>
            <a:off x="722271" y="1408905"/>
            <a:ext cx="4782057" cy="4812522"/>
          </a:xfrm>
        </p:spPr>
        <p:txBody>
          <a:bodyPr>
            <a:normAutofit/>
          </a:bodyPr>
          <a:lstStyle/>
          <a:p>
            <a:r>
              <a:rPr lang="en-US" sz="1600" dirty="0"/>
              <a:t>4-Region Model: West, Midwest, South, and Northeast</a:t>
            </a:r>
          </a:p>
          <a:p>
            <a:r>
              <a:rPr lang="en-US" sz="1600" dirty="0"/>
              <a:t>70-Sectors: typically, 2- or 3-digit NAICS codes</a:t>
            </a:r>
            <a:r>
              <a:rPr lang="en-US" sz="1600" baseline="30000" dirty="0"/>
              <a:t>1</a:t>
            </a:r>
          </a:p>
          <a:p>
            <a:r>
              <a:rPr lang="en-US" sz="1600" dirty="0"/>
              <a:t>REMI Model outputs key result variables</a:t>
            </a:r>
          </a:p>
          <a:p>
            <a:pPr lvl="1"/>
            <a:r>
              <a:rPr lang="en-US" sz="1600" dirty="0"/>
              <a:t>Employment: estimates of the number of jobs, full-time plus part-time</a:t>
            </a:r>
          </a:p>
          <a:p>
            <a:pPr lvl="1"/>
            <a:r>
              <a:rPr lang="en-US" sz="1600" dirty="0"/>
              <a:t>Gross Domestic Product (GDP): the market value of goods and services produced by labor and property. Also, the sum of value-added across all industries</a:t>
            </a:r>
          </a:p>
          <a:p>
            <a:pPr lvl="1"/>
            <a:r>
              <a:rPr lang="en-US" sz="1600" dirty="0"/>
              <a:t>Disposable Personal Income (DPI): total after-tax income received by households; the income available for spending or saving</a:t>
            </a:r>
          </a:p>
          <a:p>
            <a:pPr lvl="2"/>
            <a:r>
              <a:rPr lang="en-US" sz="1600" dirty="0"/>
              <a:t>Includes wages from jobs as well as income from other sources</a:t>
            </a:r>
          </a:p>
        </p:txBody>
      </p:sp>
      <p:sp>
        <p:nvSpPr>
          <p:cNvPr id="7" name="TextBox 6">
            <a:extLst>
              <a:ext uri="{FF2B5EF4-FFF2-40B4-BE49-F238E27FC236}">
                <a16:creationId xmlns:a16="http://schemas.microsoft.com/office/drawing/2014/main" id="{501E8557-C30E-3444-57A6-0D9734A38415}"/>
              </a:ext>
            </a:extLst>
          </p:cNvPr>
          <p:cNvSpPr txBox="1"/>
          <p:nvPr/>
        </p:nvSpPr>
        <p:spPr>
          <a:xfrm>
            <a:off x="560765" y="6258688"/>
            <a:ext cx="11070470" cy="461665"/>
          </a:xfrm>
          <a:prstGeom prst="rect">
            <a:avLst/>
          </a:prstGeom>
          <a:noFill/>
        </p:spPr>
        <p:txBody>
          <a:bodyPr wrap="square">
            <a:spAutoFit/>
          </a:bodyPr>
          <a:lstStyle/>
          <a:p>
            <a:r>
              <a:rPr lang="en-US" sz="800" baseline="30000" dirty="0">
                <a:latin typeface="DM Sans" pitchFamily="2" charset="0"/>
              </a:rPr>
              <a:t>1</a:t>
            </a:r>
            <a:r>
              <a:rPr lang="en-US" sz="800" dirty="0">
                <a:latin typeface="DM Sans" pitchFamily="2" charset="0"/>
              </a:rPr>
              <a:t> NAICS classifies business establishments in the U.S. based on similarities in the processes used to produce goods or services. NAICSs codes range from 2 to 6 digits, with higher digit codes representing more specific industries. U.S. Census Bureau</a:t>
            </a:r>
            <a:r>
              <a:rPr lang="en-US" sz="800" b="0" i="0" dirty="0">
                <a:effectLst/>
                <a:highlight>
                  <a:srgbClr val="FFFFFF"/>
                </a:highlight>
                <a:latin typeface="DM Sans" pitchFamily="2" charset="0"/>
              </a:rPr>
              <a:t>.</a:t>
            </a:r>
            <a:r>
              <a:rPr lang="en-US" sz="800" dirty="0">
                <a:latin typeface="DM Sans" pitchFamily="2" charset="0"/>
              </a:rPr>
              <a:t> “North American Industry Classification System”. Accessed August 13, 2024. </a:t>
            </a:r>
            <a:r>
              <a:rPr lang="en-US" sz="800" b="0" i="0" dirty="0">
                <a:effectLst/>
                <a:highlight>
                  <a:srgbClr val="FFFFFF"/>
                </a:highlight>
                <a:latin typeface="DM Sans" pitchFamily="2" charset="0"/>
              </a:rPr>
              <a:t>https://www.census.gov/naics/ and https://www.census.gov/programs-surveys/economic-census/year/2022/guidance/understanding-naics.html. </a:t>
            </a:r>
          </a:p>
        </p:txBody>
      </p:sp>
    </p:spTree>
    <p:extLst>
      <p:ext uri="{BB962C8B-B14F-4D97-AF65-F5344CB8AC3E}">
        <p14:creationId xmlns:p14="http://schemas.microsoft.com/office/powerpoint/2010/main" val="1966059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US"/>
              <a:t>REMI Modeling Inputs</a:t>
            </a:r>
          </a:p>
        </p:txBody>
      </p:sp>
      <p:sp>
        <p:nvSpPr>
          <p:cNvPr id="3" name="Slide Number Placeholder 2"/>
          <p:cNvSpPr>
            <a:spLocks noGrp="1"/>
          </p:cNvSpPr>
          <p:nvPr>
            <p:ph type="sldNum" sz="quarter" idx="12"/>
          </p:nvPr>
        </p:nvSpPr>
        <p:spPr/>
        <p:txBody>
          <a:bodyPr/>
          <a:lstStyle/>
          <a:p>
            <a:fld id="{F384092C-9B9C-9748-AC6A-F06C9D03AD52}" type="slidenum">
              <a:rPr lang="en-US" smtClean="0"/>
              <a:pPr/>
              <a:t>24</a:t>
            </a:fld>
            <a:endParaRPr lang="en-US"/>
          </a:p>
        </p:txBody>
      </p:sp>
      <p:sp>
        <p:nvSpPr>
          <p:cNvPr id="4" name="Text Placeholder 3"/>
          <p:cNvSpPr>
            <a:spLocks noGrp="1"/>
          </p:cNvSpPr>
          <p:nvPr>
            <p:ph type="body" sz="quarter" idx="13"/>
          </p:nvPr>
        </p:nvSpPr>
        <p:spPr>
          <a:xfrm>
            <a:off x="601619" y="1253711"/>
            <a:ext cx="11038626" cy="5101581"/>
          </a:xfrm>
        </p:spPr>
        <p:txBody>
          <a:bodyPr>
            <a:normAutofit fontScale="85000" lnSpcReduction="20000"/>
          </a:bodyPr>
          <a:lstStyle/>
          <a:p>
            <a:r>
              <a:rPr lang="en-US" dirty="0"/>
              <a:t>Outputs from sector modeling are converted into REMI modeling inputs</a:t>
            </a:r>
          </a:p>
          <a:p>
            <a:r>
              <a:rPr lang="en-US" dirty="0"/>
              <a:t>REMI modeling inputs include:</a:t>
            </a:r>
          </a:p>
          <a:p>
            <a:pPr lvl="1"/>
            <a:r>
              <a:rPr lang="en-US" dirty="0"/>
              <a:t>Capital expenditures (CAPEX) </a:t>
            </a:r>
          </a:p>
          <a:p>
            <a:pPr lvl="1"/>
            <a:r>
              <a:rPr lang="en-US" dirty="0"/>
              <a:t>Household spending on goods and services</a:t>
            </a:r>
          </a:p>
          <a:p>
            <a:pPr lvl="1"/>
            <a:r>
              <a:rPr lang="en-US" dirty="0"/>
              <a:t>Operation and maintenance (O&amp;M) expenditures (OPEX)</a:t>
            </a:r>
          </a:p>
          <a:p>
            <a:pPr lvl="1"/>
            <a:r>
              <a:rPr lang="en-US" dirty="0"/>
              <a:t>Bill savings (from change in fuel consumption)</a:t>
            </a:r>
          </a:p>
          <a:p>
            <a:pPr lvl="2"/>
            <a:r>
              <a:rPr lang="en-US" dirty="0"/>
              <a:t>Increase in money available to residential consumers to spend in the rest of the economy</a:t>
            </a:r>
          </a:p>
          <a:p>
            <a:pPr lvl="1"/>
            <a:r>
              <a:rPr lang="en-US" dirty="0"/>
              <a:t>Fuel production impacts</a:t>
            </a:r>
          </a:p>
          <a:p>
            <a:pPr lvl="2"/>
            <a:r>
              <a:rPr lang="en-US" dirty="0"/>
              <a:t>For fossil producing industries, a decline in demand for their products</a:t>
            </a:r>
          </a:p>
          <a:p>
            <a:pPr lvl="2"/>
            <a:r>
              <a:rPr lang="en-US" dirty="0"/>
              <a:t>Somewhat offset by export opportunities</a:t>
            </a:r>
          </a:p>
          <a:p>
            <a:pPr lvl="1"/>
            <a:r>
              <a:rPr lang="en-US" dirty="0"/>
              <a:t>CAPEX opportunity costs</a:t>
            </a:r>
          </a:p>
          <a:p>
            <a:pPr lvl="2"/>
            <a:r>
              <a:rPr lang="en-US" dirty="0"/>
              <a:t>Investments could be made in other areas of the economy; REMI modeling captures that opportunity cost</a:t>
            </a:r>
          </a:p>
          <a:p>
            <a:pPr lvl="1"/>
            <a:r>
              <a:rPr lang="en-US" dirty="0"/>
              <a:t>Household spending opportunity costs</a:t>
            </a:r>
          </a:p>
          <a:p>
            <a:pPr lvl="2"/>
            <a:r>
              <a:rPr lang="en-US" dirty="0"/>
              <a:t>Households that purchase equipment (e.g., solar panels) have alternative opportunities in the economy to spend their income</a:t>
            </a:r>
          </a:p>
          <a:p>
            <a:pPr lvl="1"/>
            <a:r>
              <a:rPr lang="en-US" dirty="0"/>
              <a:t>Cost of funding IRA incentives</a:t>
            </a:r>
          </a:p>
          <a:p>
            <a:pPr lvl="2"/>
            <a:r>
              <a:rPr lang="en-US" dirty="0"/>
              <a:t>Incentives paid out by federal government require funding</a:t>
            </a:r>
            <a:endParaRPr lang="en-US" dirty="0">
              <a:highlight>
                <a:srgbClr val="FFFF00"/>
              </a:highlight>
            </a:endParaRPr>
          </a:p>
          <a:p>
            <a:pPr lvl="2"/>
            <a:r>
              <a:rPr lang="en-US" dirty="0"/>
              <a:t>IRA specifies tax policy changes to fund IRA spending. Taxes to fund spending include the corporate alternative minimum tax and an excise tax on repurchase of corporate stock</a:t>
            </a:r>
          </a:p>
          <a:p>
            <a:pPr lvl="2"/>
            <a:endParaRPr lang="en-US" dirty="0"/>
          </a:p>
          <a:p>
            <a:pPr lvl="2"/>
            <a:endParaRPr lang="en-US" dirty="0"/>
          </a:p>
          <a:p>
            <a:endParaRPr lang="en-US" dirty="0"/>
          </a:p>
        </p:txBody>
      </p:sp>
      <p:sp>
        <p:nvSpPr>
          <p:cNvPr id="2" name="Text Placeholder 3">
            <a:extLst>
              <a:ext uri="{FF2B5EF4-FFF2-40B4-BE49-F238E27FC236}">
                <a16:creationId xmlns:a16="http://schemas.microsoft.com/office/drawing/2014/main" id="{7E8FB88A-F82B-B241-F79F-E48006D5049C}"/>
              </a:ext>
            </a:extLst>
          </p:cNvPr>
          <p:cNvSpPr>
            <a:spLocks noGrp="1"/>
          </p:cNvSpPr>
          <p:nvPr>
            <p:ph type="body" sz="quarter" idx="14"/>
          </p:nvPr>
        </p:nvSpPr>
        <p:spPr>
          <a:xfrm>
            <a:off x="1075498" y="108204"/>
            <a:ext cx="4956175" cy="422275"/>
          </a:xfrm>
        </p:spPr>
        <p:txBody>
          <a:bodyPr/>
          <a:lstStyle/>
          <a:p>
            <a:r>
              <a:rPr lang="en-US" sz="1800"/>
              <a:t>Overall REMI Modeling Methodology</a:t>
            </a:r>
            <a:endParaRPr lang="en-US"/>
          </a:p>
        </p:txBody>
      </p:sp>
    </p:spTree>
    <p:extLst>
      <p:ext uri="{BB962C8B-B14F-4D97-AF65-F5344CB8AC3E}">
        <p14:creationId xmlns:p14="http://schemas.microsoft.com/office/powerpoint/2010/main" val="3429356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Woman wearing safety helmet">
            <a:extLst>
              <a:ext uri="{FF2B5EF4-FFF2-40B4-BE49-F238E27FC236}">
                <a16:creationId xmlns:a16="http://schemas.microsoft.com/office/drawing/2014/main" id="{07E6089D-4C1D-E7DD-B557-DCB35807FAA6}"/>
              </a:ext>
            </a:extLst>
          </p:cNvPr>
          <p:cNvPicPr>
            <a:picLocks noChangeAspect="1"/>
          </p:cNvPicPr>
          <p:nvPr/>
        </p:nvPicPr>
        <p:blipFill rotWithShape="1">
          <a:blip r:embed="rId3">
            <a:extLst>
              <a:ext uri="{28A0092B-C50C-407E-A947-70E740481C1C}">
                <a14:useLocalDpi xmlns:a14="http://schemas.microsoft.com/office/drawing/2010/main" val="0"/>
              </a:ext>
            </a:extLst>
          </a:blip>
          <a:srcRect r="-1"/>
          <a:stretch/>
        </p:blipFill>
        <p:spPr>
          <a:xfrm>
            <a:off x="5090845" y="2090791"/>
            <a:ext cx="3626778" cy="2167228"/>
          </a:xfrm>
          <a:prstGeom prst="rect">
            <a:avLst/>
          </a:prstGeom>
        </p:spPr>
      </p:pic>
      <p:sp>
        <p:nvSpPr>
          <p:cNvPr id="26" name="Text Placeholder 1">
            <a:extLst>
              <a:ext uri="{FF2B5EF4-FFF2-40B4-BE49-F238E27FC236}">
                <a16:creationId xmlns:a16="http://schemas.microsoft.com/office/drawing/2014/main" id="{2D3AC8BE-6464-314C-4496-DCF9691D1A22}"/>
              </a:ext>
            </a:extLst>
          </p:cNvPr>
          <p:cNvSpPr txBox="1">
            <a:spLocks/>
          </p:cNvSpPr>
          <p:nvPr/>
        </p:nvSpPr>
        <p:spPr>
          <a:xfrm>
            <a:off x="1402216" y="4294022"/>
            <a:ext cx="8995818" cy="798346"/>
          </a:xfrm>
          <a:prstGeom prst="rect">
            <a:avLst/>
          </a:prstGeom>
        </p:spPr>
        <p:txBody>
          <a:bodyPr vert="horz" lIns="0" tIns="45720" rIns="0" bIns="45720" rtlCol="0" anchor="b">
            <a:noAutofit/>
          </a:bodyPr>
          <a:lstStyle>
            <a:lvl1pPr marL="0" indent="0" algn="l" defTabSz="914400" rtl="0" eaLnBrk="1" latinLnBrk="0" hangingPunct="1">
              <a:lnSpc>
                <a:spcPct val="90000"/>
              </a:lnSpc>
              <a:spcBef>
                <a:spcPts val="1000"/>
              </a:spcBef>
              <a:buFontTx/>
              <a:buNone/>
              <a:defRPr sz="2333" b="0" i="0" kern="1200">
                <a:solidFill>
                  <a:schemeClr val="bg1"/>
                </a:solidFill>
                <a:latin typeface="+mn-lt"/>
                <a:ea typeface="+mn-ea"/>
                <a:cs typeface="+mn-cs"/>
              </a:defRPr>
            </a:lvl1pPr>
            <a:lvl2pPr marL="457182"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363"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545"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727"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dirty="0">
                <a:latin typeface="DM Sans" pitchFamily="2" charset="0"/>
              </a:rPr>
              <a:t>State Downscaling</a:t>
            </a:r>
          </a:p>
        </p:txBody>
      </p:sp>
      <p:pic>
        <p:nvPicPr>
          <p:cNvPr id="4" name="Picture Placeholder 3" descr="Aircraft wing during sunset">
            <a:extLst>
              <a:ext uri="{FF2B5EF4-FFF2-40B4-BE49-F238E27FC236}">
                <a16:creationId xmlns:a16="http://schemas.microsoft.com/office/drawing/2014/main" id="{1BD63134-F65A-D909-AAEA-57E74101F7D6}"/>
              </a:ext>
            </a:extLst>
          </p:cNvPr>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p:blipFill>
        <p:spPr>
          <a:xfrm>
            <a:off x="5100834" y="0"/>
            <a:ext cx="3991127" cy="2091128"/>
          </a:xfrm>
          <a:prstGeom prst="rect">
            <a:avLst/>
          </a:prstGeom>
        </p:spPr>
      </p:pic>
      <p:pic>
        <p:nvPicPr>
          <p:cNvPr id="14" name="Picture 13" descr="Electric car charger">
            <a:extLst>
              <a:ext uri="{FF2B5EF4-FFF2-40B4-BE49-F238E27FC236}">
                <a16:creationId xmlns:a16="http://schemas.microsoft.com/office/drawing/2014/main" id="{5FC8E734-F186-7F3B-DF48-84081F5C3E7E}"/>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9061554" y="0"/>
            <a:ext cx="3130447" cy="2083634"/>
          </a:xfrm>
          <a:prstGeom prst="rect">
            <a:avLst/>
          </a:prstGeom>
        </p:spPr>
      </p:pic>
      <p:pic>
        <p:nvPicPr>
          <p:cNvPr id="5" name="Picture 4" descr="Multiple interweaving highways with cars driving in different directions">
            <a:extLst>
              <a:ext uri="{FF2B5EF4-FFF2-40B4-BE49-F238E27FC236}">
                <a16:creationId xmlns:a16="http://schemas.microsoft.com/office/drawing/2014/main" id="{00CB20C0-3A1E-2AED-FDD6-E31B09A45101}"/>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8719458" y="2090057"/>
            <a:ext cx="3472542" cy="2166256"/>
          </a:xfrm>
          <a:prstGeom prst="rect">
            <a:avLst/>
          </a:prstGeom>
        </p:spPr>
      </p:pic>
      <p:pic>
        <p:nvPicPr>
          <p:cNvPr id="10" name="Picture 9" descr="Full frame shot of solar panels">
            <a:extLst>
              <a:ext uri="{FF2B5EF4-FFF2-40B4-BE49-F238E27FC236}">
                <a16:creationId xmlns:a16="http://schemas.microsoft.com/office/drawing/2014/main" id="{00A9E30C-F009-091D-B0DA-2D879B67597F}"/>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0" y="1"/>
            <a:ext cx="5091379" cy="4257446"/>
          </a:xfrm>
          <a:prstGeom prst="rect">
            <a:avLst/>
          </a:prstGeom>
        </p:spPr>
      </p:pic>
    </p:spTree>
    <p:extLst>
      <p:ext uri="{BB962C8B-B14F-4D97-AF65-F5344CB8AC3E}">
        <p14:creationId xmlns:p14="http://schemas.microsoft.com/office/powerpoint/2010/main" val="1339652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US" dirty="0"/>
              <a:t>State Level Results</a:t>
            </a:r>
          </a:p>
        </p:txBody>
      </p:sp>
      <p:sp>
        <p:nvSpPr>
          <p:cNvPr id="3" name="Slide Number Placeholder 2"/>
          <p:cNvSpPr>
            <a:spLocks noGrp="1"/>
          </p:cNvSpPr>
          <p:nvPr>
            <p:ph type="sldNum" sz="quarter" idx="12"/>
          </p:nvPr>
        </p:nvSpPr>
        <p:spPr/>
        <p:txBody>
          <a:bodyPr/>
          <a:lstStyle/>
          <a:p>
            <a:fld id="{F384092C-9B9C-9748-AC6A-F06C9D03AD52}" type="slidenum">
              <a:rPr lang="en-US" smtClean="0"/>
              <a:pPr/>
              <a:t>26</a:t>
            </a:fld>
            <a:endParaRPr lang="en-US"/>
          </a:p>
        </p:txBody>
      </p:sp>
      <p:sp>
        <p:nvSpPr>
          <p:cNvPr id="4" name="Text Placeholder 3"/>
          <p:cNvSpPr>
            <a:spLocks noGrp="1"/>
          </p:cNvSpPr>
          <p:nvPr>
            <p:ph type="body" sz="quarter" idx="13"/>
          </p:nvPr>
        </p:nvSpPr>
        <p:spPr>
          <a:xfrm>
            <a:off x="601619" y="1339104"/>
            <a:ext cx="11038626" cy="4838591"/>
          </a:xfrm>
        </p:spPr>
        <p:txBody>
          <a:bodyPr>
            <a:normAutofit fontScale="70000" lnSpcReduction="20000"/>
          </a:bodyPr>
          <a:lstStyle/>
          <a:p>
            <a:pPr algn="l">
              <a:buFont typeface="Arial" panose="020B0604020202020204" pitchFamily="34" charset="0"/>
              <a:buChar char="•"/>
            </a:pPr>
            <a:r>
              <a:rPr lang="en-US" b="1" i="0" dirty="0">
                <a:solidFill>
                  <a:srgbClr val="111111"/>
                </a:solidFill>
                <a:effectLst/>
              </a:rPr>
              <a:t>State-level results </a:t>
            </a:r>
            <a:r>
              <a:rPr lang="en-US" b="1" dirty="0">
                <a:solidFill>
                  <a:srgbClr val="111111"/>
                </a:solidFill>
              </a:rPr>
              <a:t>a</a:t>
            </a:r>
            <a:r>
              <a:rPr lang="en-US" b="1" i="0" dirty="0">
                <a:solidFill>
                  <a:srgbClr val="111111"/>
                </a:solidFill>
                <a:effectLst/>
              </a:rPr>
              <a:t>pportionment</a:t>
            </a:r>
            <a:endParaRPr lang="en-US" b="0" i="0" dirty="0">
              <a:solidFill>
                <a:srgbClr val="111111"/>
              </a:solidFill>
              <a:effectLst/>
            </a:endParaRPr>
          </a:p>
          <a:p>
            <a:pPr marL="742950" lvl="1" indent="-285750" algn="l">
              <a:buFont typeface="Arial" panose="020B0604020202020204" pitchFamily="34" charset="0"/>
              <a:buChar char="•"/>
            </a:pPr>
            <a:r>
              <a:rPr lang="en-US" b="0" i="0" dirty="0">
                <a:solidFill>
                  <a:srgbClr val="111111"/>
                </a:solidFill>
                <a:effectLst/>
              </a:rPr>
              <a:t>Regional REMI results are apportioned to states based on assumptions of state-level economic activity</a:t>
            </a:r>
          </a:p>
          <a:p>
            <a:pPr marL="742950" lvl="1" indent="-285750" algn="l">
              <a:buFont typeface="Arial" panose="020B0604020202020204" pitchFamily="34" charset="0"/>
              <a:buChar char="•"/>
            </a:pPr>
            <a:r>
              <a:rPr lang="en-US" b="0" i="0" dirty="0">
                <a:solidFill>
                  <a:srgbClr val="111111"/>
                </a:solidFill>
                <a:effectLst/>
              </a:rPr>
              <a:t>Sector-specific apportionment dependent on sector modeling types, cost component modeled in REMI, and data availability</a:t>
            </a:r>
          </a:p>
          <a:p>
            <a:pPr algn="l">
              <a:buFont typeface="Arial" panose="020B0604020202020204" pitchFamily="34" charset="0"/>
              <a:buChar char="•"/>
            </a:pPr>
            <a:r>
              <a:rPr lang="en-US" b="1" i="0" dirty="0">
                <a:solidFill>
                  <a:srgbClr val="111111"/>
                </a:solidFill>
                <a:effectLst/>
              </a:rPr>
              <a:t>Sector modeling with state results (IPM, MOVES4)</a:t>
            </a:r>
            <a:endParaRPr lang="en-US" b="0" i="0" dirty="0">
              <a:solidFill>
                <a:srgbClr val="111111"/>
              </a:solidFill>
              <a:effectLst/>
            </a:endParaRPr>
          </a:p>
          <a:p>
            <a:pPr marL="742950" lvl="1" indent="-285750" algn="l">
              <a:buFont typeface="Arial" panose="020B0604020202020204" pitchFamily="34" charset="0"/>
              <a:buChar char="•"/>
            </a:pPr>
            <a:r>
              <a:rPr lang="en-US" b="0" i="0" dirty="0">
                <a:solidFill>
                  <a:srgbClr val="111111"/>
                </a:solidFill>
                <a:effectLst/>
              </a:rPr>
              <a:t>State-level resolution available for sector outputs</a:t>
            </a:r>
          </a:p>
          <a:p>
            <a:pPr marL="742950" lvl="1" indent="-285750" algn="l">
              <a:buFont typeface="Arial" panose="020B0604020202020204" pitchFamily="34" charset="0"/>
              <a:buChar char="•"/>
            </a:pPr>
            <a:r>
              <a:rPr lang="en-US" dirty="0">
                <a:solidFill>
                  <a:srgbClr val="111111"/>
                </a:solidFill>
              </a:rPr>
              <a:t>REMI results for specific cost components and industries are downscaled to the state level when jobs are expected to be proportional to location of the sector activity</a:t>
            </a:r>
            <a:endParaRPr lang="en-US" b="0" i="0" dirty="0">
              <a:solidFill>
                <a:srgbClr val="111111"/>
              </a:solidFill>
              <a:effectLst/>
            </a:endParaRPr>
          </a:p>
          <a:p>
            <a:pPr marL="742950" lvl="1" indent="-285750" algn="l">
              <a:buFont typeface="Arial" panose="020B0604020202020204" pitchFamily="34" charset="0"/>
              <a:buChar char="•"/>
            </a:pPr>
            <a:r>
              <a:rPr lang="en-US" b="0" i="0" dirty="0">
                <a:solidFill>
                  <a:srgbClr val="111111"/>
                </a:solidFill>
                <a:effectLst/>
              </a:rPr>
              <a:t>Example: IPM projects state-level generation capacity</a:t>
            </a:r>
          </a:p>
          <a:p>
            <a:pPr marL="1200150" lvl="2" indent="-285750"/>
            <a:r>
              <a:rPr lang="en-US" b="0" i="0" dirty="0">
                <a:solidFill>
                  <a:srgbClr val="111111"/>
                </a:solidFill>
                <a:effectLst/>
              </a:rPr>
              <a:t>Construction jobs assumed to be concentrated within the state where new generation capacity is built</a:t>
            </a:r>
          </a:p>
          <a:p>
            <a:pPr marL="1200150" lvl="2" indent="-285750"/>
            <a:r>
              <a:rPr lang="en-US" b="0" i="0" dirty="0">
                <a:solidFill>
                  <a:srgbClr val="111111"/>
                </a:solidFill>
                <a:effectLst/>
              </a:rPr>
              <a:t>Regional construction jobs associated with generation CAPEX downscaled using state-level generation capacity data</a:t>
            </a:r>
          </a:p>
          <a:p>
            <a:pPr algn="l">
              <a:buFont typeface="Arial" panose="020B0604020202020204" pitchFamily="34" charset="0"/>
              <a:buChar char="•"/>
            </a:pPr>
            <a:r>
              <a:rPr lang="en-US" b="1" i="0" dirty="0">
                <a:solidFill>
                  <a:srgbClr val="111111"/>
                </a:solidFill>
                <a:effectLst/>
              </a:rPr>
              <a:t>Other sectors with less state detail, or industry results with geographically disperse supply chains</a:t>
            </a:r>
            <a:endParaRPr lang="en-US" b="0" i="0" dirty="0">
              <a:solidFill>
                <a:srgbClr val="111111"/>
              </a:solidFill>
              <a:effectLst/>
            </a:endParaRPr>
          </a:p>
          <a:p>
            <a:pPr marL="742950" lvl="1" indent="-285750"/>
            <a:r>
              <a:rPr lang="en-US" b="0" i="0" dirty="0">
                <a:solidFill>
                  <a:srgbClr val="111111"/>
                </a:solidFill>
                <a:effectLst/>
              </a:rPr>
              <a:t>Census County Business Patterns (CBP) data used for apportionment</a:t>
            </a:r>
          </a:p>
          <a:p>
            <a:pPr marL="742950" lvl="1" indent="-285750" algn="l">
              <a:buFont typeface="Arial" panose="020B0604020202020204" pitchFamily="34" charset="0"/>
              <a:buChar char="•"/>
            </a:pPr>
            <a:r>
              <a:rPr lang="en-US" dirty="0">
                <a:solidFill>
                  <a:srgbClr val="111111"/>
                </a:solidFill>
              </a:rPr>
              <a:t>Example: </a:t>
            </a:r>
            <a:r>
              <a:rPr lang="en-US" i="0" dirty="0">
                <a:solidFill>
                  <a:srgbClr val="111111"/>
                </a:solidFill>
                <a:effectLst/>
              </a:rPr>
              <a:t>Manufacturing s</a:t>
            </a:r>
            <a:r>
              <a:rPr lang="en-US" b="0" i="0" dirty="0">
                <a:solidFill>
                  <a:srgbClr val="111111"/>
                </a:solidFill>
                <a:effectLst/>
              </a:rPr>
              <a:t>upply chains may extend out of state</a:t>
            </a:r>
          </a:p>
          <a:p>
            <a:pPr marL="1200150" lvl="2" indent="-285750"/>
            <a:r>
              <a:rPr lang="en-US" b="0" i="0" dirty="0">
                <a:solidFill>
                  <a:srgbClr val="111111"/>
                </a:solidFill>
                <a:effectLst/>
              </a:rPr>
              <a:t>If REMI results indicate Y jobs in computer products manufacturing in the Northeast, and New York has X% of these jobs, then X% * Y jobs assumed to occur in New York</a:t>
            </a:r>
          </a:p>
          <a:p>
            <a:pPr marL="285750" indent="-285750"/>
            <a:r>
              <a:rPr lang="en-US" b="1" i="0" dirty="0">
                <a:solidFill>
                  <a:srgbClr val="111111"/>
                </a:solidFill>
                <a:effectLst/>
              </a:rPr>
              <a:t>Downscaling supplemented with additional data as necessary</a:t>
            </a:r>
          </a:p>
          <a:p>
            <a:pPr marL="742950" lvl="1" indent="-285750"/>
            <a:r>
              <a:rPr lang="en-US" dirty="0">
                <a:solidFill>
                  <a:srgbClr val="111111"/>
                </a:solidFill>
              </a:rPr>
              <a:t>For example, green and blue hydrogen are a nascent industry with less historical data available to project state-level job impacts</a:t>
            </a:r>
          </a:p>
          <a:p>
            <a:pPr marL="742950" lvl="1" indent="-285750"/>
            <a:r>
              <a:rPr lang="en-US" dirty="0">
                <a:solidFill>
                  <a:srgbClr val="111111"/>
                </a:solidFill>
              </a:rPr>
              <a:t>Therefore, 2035 DecarbAmerica</a:t>
            </a:r>
            <a:r>
              <a:rPr lang="en-US" baseline="30000" dirty="0">
                <a:solidFill>
                  <a:srgbClr val="111111"/>
                </a:solidFill>
              </a:rPr>
              <a:t>1</a:t>
            </a:r>
            <a:r>
              <a:rPr lang="en-US" dirty="0">
                <a:solidFill>
                  <a:srgbClr val="111111"/>
                </a:solidFill>
              </a:rPr>
              <a:t> hydrogen production estimates by state are used to project what states will have higher concentrations of hydrogen economic impacts</a:t>
            </a:r>
          </a:p>
          <a:p>
            <a:pPr marL="742950" lvl="1" indent="-285750"/>
            <a:endParaRPr lang="en-US" i="0" dirty="0">
              <a:solidFill>
                <a:srgbClr val="111111"/>
              </a:solidFill>
              <a:effectLst/>
            </a:endParaRPr>
          </a:p>
        </p:txBody>
      </p:sp>
      <p:sp>
        <p:nvSpPr>
          <p:cNvPr id="6" name="TextBox 5">
            <a:extLst>
              <a:ext uri="{FF2B5EF4-FFF2-40B4-BE49-F238E27FC236}">
                <a16:creationId xmlns:a16="http://schemas.microsoft.com/office/drawing/2014/main" id="{2DABDAC1-1DF2-F677-6D22-966C89184687}"/>
              </a:ext>
            </a:extLst>
          </p:cNvPr>
          <p:cNvSpPr txBox="1"/>
          <p:nvPr/>
        </p:nvSpPr>
        <p:spPr>
          <a:xfrm>
            <a:off x="337930" y="6430132"/>
            <a:ext cx="9188885" cy="246221"/>
          </a:xfrm>
          <a:prstGeom prst="rect">
            <a:avLst/>
          </a:prstGeom>
          <a:noFill/>
        </p:spPr>
        <p:txBody>
          <a:bodyPr wrap="square">
            <a:spAutoFit/>
          </a:bodyPr>
          <a:lstStyle/>
          <a:p>
            <a:pPr marL="742950" lvl="1" indent="-285750"/>
            <a:r>
              <a:rPr lang="en-US" sz="1000" baseline="30000">
                <a:solidFill>
                  <a:srgbClr val="111111"/>
                </a:solidFill>
                <a:latin typeface="DM Sans" pitchFamily="2" charset="0"/>
              </a:rPr>
              <a:t>1</a:t>
            </a:r>
            <a:r>
              <a:rPr lang="en-US" sz="1000">
                <a:solidFill>
                  <a:srgbClr val="111111"/>
                </a:solidFill>
                <a:latin typeface="DM Sans" pitchFamily="2" charset="0"/>
              </a:rPr>
              <a:t>Decarb America. “Hydrogen Production”. Accessed October 3, 2024. https://decarbamerica.org/interactive-maps/hydrogen-production/</a:t>
            </a:r>
          </a:p>
        </p:txBody>
      </p:sp>
    </p:spTree>
    <p:extLst>
      <p:ext uri="{BB962C8B-B14F-4D97-AF65-F5344CB8AC3E}">
        <p14:creationId xmlns:p14="http://schemas.microsoft.com/office/powerpoint/2010/main" val="3433877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F82EF3FE-BE1A-B581-EDEC-CD175A315772}"/>
              </a:ext>
            </a:extLst>
          </p:cNvPr>
          <p:cNvSpPr>
            <a:spLocks noGrp="1"/>
          </p:cNvSpPr>
          <p:nvPr>
            <p:ph type="title"/>
          </p:nvPr>
        </p:nvSpPr>
        <p:spPr/>
        <p:txBody>
          <a:bodyPr/>
          <a:lstStyle/>
          <a:p>
            <a:r>
              <a:rPr lang="en-US"/>
              <a:t>Acronyms</a:t>
            </a:r>
          </a:p>
        </p:txBody>
      </p:sp>
      <p:sp>
        <p:nvSpPr>
          <p:cNvPr id="3" name="Slide Number Placeholder 2">
            <a:extLst>
              <a:ext uri="{FF2B5EF4-FFF2-40B4-BE49-F238E27FC236}">
                <a16:creationId xmlns:a16="http://schemas.microsoft.com/office/drawing/2014/main" id="{F505DCF4-4FA9-4255-C483-4742B920F401}"/>
              </a:ext>
            </a:extLst>
          </p:cNvPr>
          <p:cNvSpPr>
            <a:spLocks noGrp="1"/>
          </p:cNvSpPr>
          <p:nvPr>
            <p:ph type="sldNum" sz="quarter" idx="12"/>
          </p:nvPr>
        </p:nvSpPr>
        <p:spPr/>
        <p:txBody>
          <a:bodyPr/>
          <a:lstStyle/>
          <a:p>
            <a:fld id="{F384092C-9B9C-9748-AC6A-F06C9D03AD52}" type="slidenum">
              <a:rPr lang="en-US" smtClean="0"/>
              <a:pPr/>
              <a:t>27</a:t>
            </a:fld>
            <a:endParaRPr lang="en-US"/>
          </a:p>
        </p:txBody>
      </p:sp>
      <p:graphicFrame>
        <p:nvGraphicFramePr>
          <p:cNvPr id="2" name="Table 1">
            <a:extLst>
              <a:ext uri="{FF2B5EF4-FFF2-40B4-BE49-F238E27FC236}">
                <a16:creationId xmlns:a16="http://schemas.microsoft.com/office/drawing/2014/main" id="{29C69D24-40E9-ED99-4456-29D1427EA781}"/>
              </a:ext>
            </a:extLst>
          </p:cNvPr>
          <p:cNvGraphicFramePr>
            <a:graphicFrameLocks noGrp="1"/>
          </p:cNvGraphicFramePr>
          <p:nvPr>
            <p:extLst>
              <p:ext uri="{D42A27DB-BD31-4B8C-83A1-F6EECF244321}">
                <p14:modId xmlns:p14="http://schemas.microsoft.com/office/powerpoint/2010/main" val="97719314"/>
              </p:ext>
            </p:extLst>
          </p:nvPr>
        </p:nvGraphicFramePr>
        <p:xfrm>
          <a:off x="803594" y="1175801"/>
          <a:ext cx="5454382" cy="5372366"/>
        </p:xfrm>
        <a:graphic>
          <a:graphicData uri="http://schemas.openxmlformats.org/drawingml/2006/table">
            <a:tbl>
              <a:tblPr firstRow="1" firstCol="1" bandRow="1"/>
              <a:tblGrid>
                <a:gridCol w="1053017">
                  <a:extLst>
                    <a:ext uri="{9D8B030D-6E8A-4147-A177-3AD203B41FA5}">
                      <a16:colId xmlns:a16="http://schemas.microsoft.com/office/drawing/2014/main" val="1570578805"/>
                    </a:ext>
                  </a:extLst>
                </a:gridCol>
                <a:gridCol w="4401365">
                  <a:extLst>
                    <a:ext uri="{9D8B030D-6E8A-4147-A177-3AD203B41FA5}">
                      <a16:colId xmlns:a16="http://schemas.microsoft.com/office/drawing/2014/main" val="3310936725"/>
                    </a:ext>
                  </a:extLst>
                </a:gridCol>
              </a:tblGrid>
              <a:tr h="180064">
                <a:tc>
                  <a:txBody>
                    <a:bodyPr/>
                    <a:lstStyle/>
                    <a:p>
                      <a:pPr marL="0" marR="0">
                        <a:lnSpc>
                          <a:spcPct val="107000"/>
                        </a:lnSpc>
                        <a:spcBef>
                          <a:spcPts val="0"/>
                        </a:spcBef>
                        <a:spcAft>
                          <a:spcPts val="0"/>
                        </a:spcAft>
                      </a:pPr>
                      <a:r>
                        <a:rPr lang="en-US" sz="1300" b="1" kern="100" dirty="0">
                          <a:effectLst/>
                          <a:latin typeface="DM Sans" pitchFamily="2" charset="0"/>
                          <a:ea typeface="Aptos" panose="020B0004020202020204" pitchFamily="34" charset="0"/>
                          <a:cs typeface="Times New Roman" panose="02020603050405020304" pitchFamily="18" charset="0"/>
                        </a:rPr>
                        <a:t>ACCII</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7000"/>
                        </a:lnSpc>
                        <a:spcBef>
                          <a:spcPts val="0"/>
                        </a:spcBef>
                        <a:spcAft>
                          <a:spcPts val="0"/>
                        </a:spcAft>
                      </a:pPr>
                      <a:r>
                        <a:rPr lang="en-US" sz="1300" kern="100">
                          <a:effectLst/>
                          <a:latin typeface="DM Sans" pitchFamily="2" charset="0"/>
                          <a:ea typeface="Aptos" panose="020B0004020202020204" pitchFamily="34" charset="0"/>
                          <a:cs typeface="Times New Roman" panose="02020603050405020304" pitchFamily="18" charset="0"/>
                        </a:rPr>
                        <a:t>Advanced Clean Cars II</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73338729"/>
                  </a:ext>
                </a:extLst>
              </a:tr>
              <a:tr h="180064">
                <a:tc>
                  <a:txBody>
                    <a:bodyPr/>
                    <a:lstStyle/>
                    <a:p>
                      <a:pPr marL="0" marR="0">
                        <a:lnSpc>
                          <a:spcPct val="107000"/>
                        </a:lnSpc>
                        <a:spcBef>
                          <a:spcPts val="0"/>
                        </a:spcBef>
                        <a:spcAft>
                          <a:spcPts val="0"/>
                        </a:spcAft>
                      </a:pPr>
                      <a:r>
                        <a:rPr lang="en-US" sz="1300" b="1" kern="100" dirty="0">
                          <a:effectLst/>
                          <a:latin typeface="DM Sans" pitchFamily="2" charset="0"/>
                          <a:ea typeface="Aptos" panose="020B0004020202020204" pitchFamily="34" charset="0"/>
                          <a:cs typeface="Times New Roman" panose="02020603050405020304" pitchFamily="18" charset="0"/>
                        </a:rPr>
                        <a:t>ACEEE</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7000"/>
                        </a:lnSpc>
                        <a:spcBef>
                          <a:spcPts val="0"/>
                        </a:spcBef>
                        <a:spcAft>
                          <a:spcPts val="0"/>
                        </a:spcAft>
                      </a:pPr>
                      <a:r>
                        <a:rPr lang="en-US" sz="1300" kern="100" dirty="0">
                          <a:effectLst/>
                          <a:latin typeface="DM Sans" pitchFamily="2" charset="0"/>
                          <a:ea typeface="Aptos" panose="020B0004020202020204" pitchFamily="34" charset="0"/>
                          <a:cs typeface="Times New Roman" panose="02020603050405020304" pitchFamily="18" charset="0"/>
                        </a:rPr>
                        <a:t>American Council for an Energy-Efficient Economy</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44189925"/>
                  </a:ext>
                </a:extLst>
              </a:tr>
              <a:tr h="180064">
                <a:tc>
                  <a:txBody>
                    <a:bodyPr/>
                    <a:lstStyle/>
                    <a:p>
                      <a:pPr marL="0" marR="0">
                        <a:lnSpc>
                          <a:spcPct val="107000"/>
                        </a:lnSpc>
                        <a:spcBef>
                          <a:spcPts val="0"/>
                        </a:spcBef>
                        <a:spcAft>
                          <a:spcPts val="0"/>
                        </a:spcAft>
                      </a:pPr>
                      <a:r>
                        <a:rPr lang="en-US" sz="1300" b="1" kern="100" dirty="0">
                          <a:effectLst/>
                          <a:latin typeface="DM Sans" pitchFamily="2" charset="0"/>
                          <a:ea typeface="Aptos" panose="020B0004020202020204" pitchFamily="34" charset="0"/>
                          <a:cs typeface="Times New Roman" panose="02020603050405020304" pitchFamily="18" charset="0"/>
                        </a:rPr>
                        <a:t>ACF</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7000"/>
                        </a:lnSpc>
                        <a:spcBef>
                          <a:spcPts val="0"/>
                        </a:spcBef>
                        <a:spcAft>
                          <a:spcPts val="0"/>
                        </a:spcAft>
                      </a:pPr>
                      <a:r>
                        <a:rPr lang="en-US" sz="1300" kern="100">
                          <a:effectLst/>
                          <a:latin typeface="DM Sans" pitchFamily="2" charset="0"/>
                          <a:ea typeface="Aptos" panose="020B0004020202020204" pitchFamily="34" charset="0"/>
                          <a:cs typeface="Times New Roman" panose="02020603050405020304" pitchFamily="18" charset="0"/>
                        </a:rPr>
                        <a:t>Advanced Clean Fleets</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22687540"/>
                  </a:ext>
                </a:extLst>
              </a:tr>
              <a:tr h="180064">
                <a:tc>
                  <a:txBody>
                    <a:bodyPr/>
                    <a:lstStyle/>
                    <a:p>
                      <a:pPr marL="0" marR="0">
                        <a:lnSpc>
                          <a:spcPct val="107000"/>
                        </a:lnSpc>
                        <a:spcBef>
                          <a:spcPts val="0"/>
                        </a:spcBef>
                        <a:spcAft>
                          <a:spcPts val="0"/>
                        </a:spcAft>
                      </a:pPr>
                      <a:r>
                        <a:rPr lang="en-US" sz="1300" b="1" kern="100" dirty="0">
                          <a:effectLst/>
                          <a:latin typeface="DM Sans" pitchFamily="2" charset="0"/>
                          <a:ea typeface="Aptos" panose="020B0004020202020204" pitchFamily="34" charset="0"/>
                          <a:cs typeface="Times New Roman" panose="02020603050405020304" pitchFamily="18" charset="0"/>
                        </a:rPr>
                        <a:t>ATJ</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7000"/>
                        </a:lnSpc>
                        <a:spcBef>
                          <a:spcPts val="0"/>
                        </a:spcBef>
                        <a:spcAft>
                          <a:spcPts val="0"/>
                        </a:spcAft>
                      </a:pPr>
                      <a:r>
                        <a:rPr lang="en-US" sz="1300" kern="100" dirty="0">
                          <a:effectLst/>
                          <a:latin typeface="DM Sans" pitchFamily="2" charset="0"/>
                          <a:ea typeface="Aptos" panose="020B0004020202020204" pitchFamily="34" charset="0"/>
                          <a:cs typeface="Times New Roman" panose="02020603050405020304" pitchFamily="18" charset="0"/>
                        </a:rPr>
                        <a:t>Alcohol-to-Jet</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48712530"/>
                  </a:ext>
                </a:extLst>
              </a:tr>
              <a:tr h="180064">
                <a:tc>
                  <a:txBody>
                    <a:bodyPr/>
                    <a:lstStyle/>
                    <a:p>
                      <a:pPr marL="0" marR="0">
                        <a:lnSpc>
                          <a:spcPct val="107000"/>
                        </a:lnSpc>
                        <a:spcBef>
                          <a:spcPts val="0"/>
                        </a:spcBef>
                        <a:spcAft>
                          <a:spcPts val="0"/>
                        </a:spcAft>
                      </a:pPr>
                      <a:r>
                        <a:rPr lang="en-US" sz="1300" b="1" kern="100" dirty="0">
                          <a:effectLst/>
                          <a:latin typeface="DM Sans" pitchFamily="2" charset="0"/>
                          <a:ea typeface="Aptos" panose="020B0004020202020204" pitchFamily="34" charset="0"/>
                          <a:cs typeface="Times New Roman" panose="02020603050405020304" pitchFamily="18" charset="0"/>
                        </a:rPr>
                        <a:t>BEV</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7000"/>
                        </a:lnSpc>
                        <a:spcBef>
                          <a:spcPts val="0"/>
                        </a:spcBef>
                        <a:spcAft>
                          <a:spcPts val="0"/>
                        </a:spcAft>
                      </a:pPr>
                      <a:r>
                        <a:rPr lang="en-US" sz="1300" kern="100">
                          <a:effectLst/>
                          <a:latin typeface="DM Sans" pitchFamily="2" charset="0"/>
                          <a:ea typeface="Aptos" panose="020B0004020202020204" pitchFamily="34" charset="0"/>
                          <a:cs typeface="Times New Roman" panose="02020603050405020304" pitchFamily="18" charset="0"/>
                        </a:rPr>
                        <a:t>Battery Electric Vehicle</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69841787"/>
                  </a:ext>
                </a:extLst>
              </a:tr>
              <a:tr h="180064">
                <a:tc>
                  <a:txBody>
                    <a:bodyPr/>
                    <a:lstStyle/>
                    <a:p>
                      <a:pPr marL="0" marR="0">
                        <a:lnSpc>
                          <a:spcPct val="107000"/>
                        </a:lnSpc>
                        <a:spcBef>
                          <a:spcPts val="0"/>
                        </a:spcBef>
                        <a:spcAft>
                          <a:spcPts val="0"/>
                        </a:spcAft>
                      </a:pPr>
                      <a:r>
                        <a:rPr lang="en-US" sz="1300" b="1" kern="100" dirty="0">
                          <a:effectLst/>
                          <a:latin typeface="DM Sans" pitchFamily="2" charset="0"/>
                          <a:ea typeface="Aptos" panose="020B0004020202020204" pitchFamily="34" charset="0"/>
                          <a:cs typeface="Times New Roman" panose="02020603050405020304" pitchFamily="18" charset="0"/>
                        </a:rPr>
                        <a:t>CAPEX</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7000"/>
                        </a:lnSpc>
                        <a:spcBef>
                          <a:spcPts val="0"/>
                        </a:spcBef>
                        <a:spcAft>
                          <a:spcPts val="0"/>
                        </a:spcAft>
                      </a:pPr>
                      <a:r>
                        <a:rPr lang="en-US" sz="1300" kern="100" dirty="0">
                          <a:effectLst/>
                          <a:latin typeface="DM Sans" pitchFamily="2" charset="0"/>
                          <a:ea typeface="Aptos" panose="020B0004020202020204" pitchFamily="34" charset="0"/>
                          <a:cs typeface="Times New Roman" panose="02020603050405020304" pitchFamily="18" charset="0"/>
                        </a:rPr>
                        <a:t>Capital Expenditures</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35208201"/>
                  </a:ext>
                </a:extLst>
              </a:tr>
              <a:tr h="180064">
                <a:tc>
                  <a:txBody>
                    <a:bodyPr/>
                    <a:lstStyle/>
                    <a:p>
                      <a:pPr marL="0" marR="0">
                        <a:lnSpc>
                          <a:spcPct val="107000"/>
                        </a:lnSpc>
                        <a:spcBef>
                          <a:spcPts val="0"/>
                        </a:spcBef>
                        <a:spcAft>
                          <a:spcPts val="0"/>
                        </a:spcAft>
                      </a:pPr>
                      <a:r>
                        <a:rPr lang="en-US" sz="1300" b="1" kern="100" dirty="0">
                          <a:effectLst/>
                          <a:latin typeface="DM Sans" pitchFamily="2" charset="0"/>
                          <a:ea typeface="Aptos" panose="020B0004020202020204" pitchFamily="34" charset="0"/>
                          <a:cs typeface="Times New Roman" panose="02020603050405020304" pitchFamily="18" charset="0"/>
                        </a:rPr>
                        <a:t>CBO</a:t>
                      </a:r>
                    </a:p>
                    <a:p>
                      <a:pPr marL="0" marR="0">
                        <a:lnSpc>
                          <a:spcPct val="107000"/>
                        </a:lnSpc>
                        <a:spcBef>
                          <a:spcPts val="0"/>
                        </a:spcBef>
                        <a:spcAft>
                          <a:spcPts val="0"/>
                        </a:spcAft>
                      </a:pPr>
                      <a:r>
                        <a:rPr lang="en-US" sz="1300" b="1" kern="100" dirty="0">
                          <a:effectLst/>
                          <a:latin typeface="DM Sans" pitchFamily="2" charset="0"/>
                          <a:ea typeface="Aptos" panose="020B0004020202020204" pitchFamily="34" charset="0"/>
                          <a:cs typeface="Times New Roman" panose="02020603050405020304" pitchFamily="18" charset="0"/>
                        </a:rPr>
                        <a:t>CBP</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7000"/>
                        </a:lnSpc>
                        <a:spcBef>
                          <a:spcPts val="0"/>
                        </a:spcBef>
                        <a:spcAft>
                          <a:spcPts val="0"/>
                        </a:spcAft>
                      </a:pPr>
                      <a:r>
                        <a:rPr lang="en-US" sz="1300" kern="100" dirty="0">
                          <a:effectLst/>
                          <a:latin typeface="DM Sans" pitchFamily="2" charset="0"/>
                          <a:ea typeface="Aptos" panose="020B0004020202020204" pitchFamily="34" charset="0"/>
                          <a:cs typeface="Times New Roman" panose="02020603050405020304" pitchFamily="18" charset="0"/>
                        </a:rPr>
                        <a:t>Congressional Budget Office</a:t>
                      </a:r>
                    </a:p>
                    <a:p>
                      <a:pPr marL="0" marR="0">
                        <a:lnSpc>
                          <a:spcPct val="107000"/>
                        </a:lnSpc>
                        <a:spcBef>
                          <a:spcPts val="0"/>
                        </a:spcBef>
                        <a:spcAft>
                          <a:spcPts val="0"/>
                        </a:spcAft>
                      </a:pPr>
                      <a:r>
                        <a:rPr lang="en-US" sz="1300" kern="100" dirty="0">
                          <a:effectLst/>
                          <a:latin typeface="DM Sans" pitchFamily="2" charset="0"/>
                          <a:ea typeface="Aptos" panose="020B0004020202020204" pitchFamily="34" charset="0"/>
                          <a:cs typeface="Times New Roman" panose="02020603050405020304" pitchFamily="18" charset="0"/>
                        </a:rPr>
                        <a:t>County Business Patterns</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63776115"/>
                  </a:ext>
                </a:extLst>
              </a:tr>
              <a:tr h="180064">
                <a:tc>
                  <a:txBody>
                    <a:bodyPr/>
                    <a:lstStyle/>
                    <a:p>
                      <a:pPr marL="0" marR="0">
                        <a:lnSpc>
                          <a:spcPct val="107000"/>
                        </a:lnSpc>
                        <a:spcBef>
                          <a:spcPts val="0"/>
                        </a:spcBef>
                        <a:spcAft>
                          <a:spcPts val="0"/>
                        </a:spcAft>
                      </a:pPr>
                      <a:r>
                        <a:rPr lang="en-US" sz="1300" b="1" kern="100" dirty="0">
                          <a:effectLst/>
                          <a:latin typeface="DM Sans" pitchFamily="2" charset="0"/>
                          <a:ea typeface="Aptos" panose="020B0004020202020204" pitchFamily="34" charset="0"/>
                          <a:cs typeface="Times New Roman" panose="02020603050405020304" pitchFamily="18" charset="0"/>
                        </a:rPr>
                        <a:t>CCS</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7000"/>
                        </a:lnSpc>
                        <a:spcBef>
                          <a:spcPts val="0"/>
                        </a:spcBef>
                        <a:spcAft>
                          <a:spcPts val="0"/>
                        </a:spcAft>
                      </a:pPr>
                      <a:r>
                        <a:rPr lang="en-US" sz="1300" kern="100" dirty="0">
                          <a:effectLst/>
                          <a:latin typeface="DM Sans" pitchFamily="2" charset="0"/>
                          <a:ea typeface="Aptos" panose="020B0004020202020204" pitchFamily="34" charset="0"/>
                          <a:cs typeface="Times New Roman" panose="02020603050405020304" pitchFamily="18" charset="0"/>
                        </a:rPr>
                        <a:t>Carbon Capture and Storage</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96708371"/>
                  </a:ext>
                </a:extLst>
              </a:tr>
              <a:tr h="180064">
                <a:tc>
                  <a:txBody>
                    <a:bodyPr/>
                    <a:lstStyle/>
                    <a:p>
                      <a:pPr marL="0" marR="0">
                        <a:lnSpc>
                          <a:spcPct val="107000"/>
                        </a:lnSpc>
                        <a:spcBef>
                          <a:spcPts val="0"/>
                        </a:spcBef>
                        <a:spcAft>
                          <a:spcPts val="0"/>
                        </a:spcAft>
                      </a:pPr>
                      <a:r>
                        <a:rPr lang="en-US" sz="1300" b="1" kern="100" dirty="0">
                          <a:effectLst/>
                          <a:latin typeface="DM Sans" pitchFamily="2" charset="0"/>
                          <a:ea typeface="Aptos" panose="020B0004020202020204" pitchFamily="34" charset="0"/>
                          <a:cs typeface="Times New Roman" panose="02020603050405020304" pitchFamily="18" charset="0"/>
                        </a:rPr>
                        <a:t>CGE</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7000"/>
                        </a:lnSpc>
                        <a:spcBef>
                          <a:spcPts val="0"/>
                        </a:spcBef>
                        <a:spcAft>
                          <a:spcPts val="0"/>
                        </a:spcAft>
                      </a:pPr>
                      <a:r>
                        <a:rPr lang="en-US" sz="1300" kern="100">
                          <a:effectLst/>
                          <a:latin typeface="DM Sans" pitchFamily="2" charset="0"/>
                          <a:ea typeface="Aptos" panose="020B0004020202020204" pitchFamily="34" charset="0"/>
                          <a:cs typeface="Times New Roman" panose="02020603050405020304" pitchFamily="18" charset="0"/>
                        </a:rPr>
                        <a:t>Computable General Equilibrium </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3012147"/>
                  </a:ext>
                </a:extLst>
              </a:tr>
              <a:tr h="180064">
                <a:tc>
                  <a:txBody>
                    <a:bodyPr/>
                    <a:lstStyle/>
                    <a:p>
                      <a:pPr marL="0" marR="0">
                        <a:lnSpc>
                          <a:spcPct val="107000"/>
                        </a:lnSpc>
                        <a:spcBef>
                          <a:spcPts val="0"/>
                        </a:spcBef>
                        <a:spcAft>
                          <a:spcPts val="0"/>
                        </a:spcAft>
                      </a:pPr>
                      <a:r>
                        <a:rPr lang="en-US" sz="1300" b="1" kern="100" dirty="0">
                          <a:effectLst/>
                          <a:latin typeface="DM Sans" pitchFamily="2" charset="0"/>
                          <a:ea typeface="Aptos" panose="020B0004020202020204" pitchFamily="34" charset="0"/>
                          <a:cs typeface="Times New Roman" panose="02020603050405020304" pitchFamily="18" charset="0"/>
                        </a:rPr>
                        <a:t>DER</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7000"/>
                        </a:lnSpc>
                        <a:spcBef>
                          <a:spcPts val="0"/>
                        </a:spcBef>
                        <a:spcAft>
                          <a:spcPts val="0"/>
                        </a:spcAft>
                      </a:pPr>
                      <a:r>
                        <a:rPr lang="en-US" sz="1300" kern="100" dirty="0">
                          <a:effectLst/>
                          <a:latin typeface="DM Sans" pitchFamily="2" charset="0"/>
                          <a:ea typeface="Aptos" panose="020B0004020202020204" pitchFamily="34" charset="0"/>
                          <a:cs typeface="Times New Roman" panose="02020603050405020304" pitchFamily="18" charset="0"/>
                        </a:rPr>
                        <a:t>Distributed Energy Resource</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9172951"/>
                  </a:ext>
                </a:extLst>
              </a:tr>
              <a:tr h="180064">
                <a:tc>
                  <a:txBody>
                    <a:bodyPr/>
                    <a:lstStyle/>
                    <a:p>
                      <a:pPr marL="0" marR="0">
                        <a:lnSpc>
                          <a:spcPct val="107000"/>
                        </a:lnSpc>
                        <a:spcBef>
                          <a:spcPts val="0"/>
                        </a:spcBef>
                        <a:spcAft>
                          <a:spcPts val="0"/>
                        </a:spcAft>
                      </a:pPr>
                      <a:r>
                        <a:rPr lang="en-US" sz="1300" b="1" kern="100" dirty="0">
                          <a:effectLst/>
                          <a:latin typeface="DM Sans" pitchFamily="2" charset="0"/>
                          <a:ea typeface="Aptos" panose="020B0004020202020204" pitchFamily="34" charset="0"/>
                          <a:cs typeface="Times New Roman" panose="02020603050405020304" pitchFamily="18" charset="0"/>
                        </a:rPr>
                        <a:t>DPI</a:t>
                      </a:r>
                    </a:p>
                    <a:p>
                      <a:pPr marL="0" marR="0">
                        <a:lnSpc>
                          <a:spcPct val="107000"/>
                        </a:lnSpc>
                        <a:spcBef>
                          <a:spcPts val="0"/>
                        </a:spcBef>
                        <a:spcAft>
                          <a:spcPts val="0"/>
                        </a:spcAft>
                      </a:pPr>
                      <a:r>
                        <a:rPr lang="en-US" sz="1300" b="1" kern="100" dirty="0">
                          <a:effectLst/>
                          <a:latin typeface="DM Sans" pitchFamily="2" charset="0"/>
                          <a:ea typeface="Aptos" panose="020B0004020202020204" pitchFamily="34" charset="0"/>
                          <a:cs typeface="Times New Roman" panose="02020603050405020304" pitchFamily="18" charset="0"/>
                        </a:rPr>
                        <a:t>DOE</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7000"/>
                        </a:lnSpc>
                        <a:spcBef>
                          <a:spcPts val="0"/>
                        </a:spcBef>
                        <a:spcAft>
                          <a:spcPts val="0"/>
                        </a:spcAft>
                      </a:pPr>
                      <a:r>
                        <a:rPr lang="en-US" sz="1300" kern="100" dirty="0">
                          <a:effectLst/>
                          <a:latin typeface="DM Sans" pitchFamily="2" charset="0"/>
                          <a:ea typeface="Aptos" panose="020B0004020202020204" pitchFamily="34" charset="0"/>
                          <a:cs typeface="Times New Roman" panose="02020603050405020304" pitchFamily="18" charset="0"/>
                        </a:rPr>
                        <a:t>Disposable Personal Income</a:t>
                      </a:r>
                    </a:p>
                    <a:p>
                      <a:pPr marL="0" marR="0">
                        <a:lnSpc>
                          <a:spcPct val="107000"/>
                        </a:lnSpc>
                        <a:spcBef>
                          <a:spcPts val="0"/>
                        </a:spcBef>
                        <a:spcAft>
                          <a:spcPts val="0"/>
                        </a:spcAft>
                      </a:pPr>
                      <a:r>
                        <a:rPr lang="en-US" sz="1300" kern="100" dirty="0">
                          <a:effectLst/>
                          <a:latin typeface="DM Sans" pitchFamily="2" charset="0"/>
                          <a:ea typeface="Aptos" panose="020B0004020202020204" pitchFamily="34" charset="0"/>
                          <a:cs typeface="Times New Roman" panose="02020603050405020304" pitchFamily="18" charset="0"/>
                        </a:rPr>
                        <a:t>Department of Energy</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4906624"/>
                  </a:ext>
                </a:extLst>
              </a:tr>
              <a:tr h="180064">
                <a:tc>
                  <a:txBody>
                    <a:bodyPr/>
                    <a:lstStyle/>
                    <a:p>
                      <a:pPr marL="0" marR="0">
                        <a:lnSpc>
                          <a:spcPct val="107000"/>
                        </a:lnSpc>
                        <a:spcBef>
                          <a:spcPts val="0"/>
                        </a:spcBef>
                        <a:spcAft>
                          <a:spcPts val="0"/>
                        </a:spcAft>
                      </a:pPr>
                      <a:r>
                        <a:rPr lang="en-US" sz="1300" b="1" kern="100" dirty="0">
                          <a:effectLst/>
                          <a:latin typeface="DM Sans" pitchFamily="2" charset="0"/>
                          <a:ea typeface="Aptos" panose="020B0004020202020204" pitchFamily="34" charset="0"/>
                          <a:cs typeface="Times New Roman" panose="02020603050405020304" pitchFamily="18" charset="0"/>
                        </a:rPr>
                        <a:t>E/C</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7000"/>
                        </a:lnSpc>
                        <a:spcBef>
                          <a:spcPts val="0"/>
                        </a:spcBef>
                        <a:spcAft>
                          <a:spcPts val="0"/>
                        </a:spcAft>
                      </a:pPr>
                      <a:r>
                        <a:rPr lang="en-US" sz="1300" kern="100" dirty="0">
                          <a:effectLst/>
                          <a:latin typeface="DM Sans" pitchFamily="2" charset="0"/>
                          <a:ea typeface="Aptos" panose="020B0004020202020204" pitchFamily="34" charset="0"/>
                          <a:cs typeface="Times New Roman" panose="02020603050405020304" pitchFamily="18" charset="0"/>
                        </a:rPr>
                        <a:t>Engineering and Construction</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19307671"/>
                  </a:ext>
                </a:extLst>
              </a:tr>
              <a:tr h="180064">
                <a:tc>
                  <a:txBody>
                    <a:bodyPr/>
                    <a:lstStyle/>
                    <a:p>
                      <a:pPr marL="0" marR="0">
                        <a:lnSpc>
                          <a:spcPct val="107000"/>
                        </a:lnSpc>
                        <a:spcBef>
                          <a:spcPts val="0"/>
                        </a:spcBef>
                        <a:spcAft>
                          <a:spcPts val="0"/>
                        </a:spcAft>
                      </a:pPr>
                      <a:r>
                        <a:rPr lang="en-US" sz="1300" b="1" kern="100" dirty="0">
                          <a:effectLst/>
                          <a:latin typeface="DM Sans" pitchFamily="2" charset="0"/>
                          <a:ea typeface="Aptos" panose="020B0004020202020204" pitchFamily="34" charset="0"/>
                          <a:cs typeface="Times New Roman" panose="02020603050405020304" pitchFamily="18" charset="0"/>
                        </a:rPr>
                        <a:t>EFS</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7000"/>
                        </a:lnSpc>
                        <a:spcBef>
                          <a:spcPts val="0"/>
                        </a:spcBef>
                        <a:spcAft>
                          <a:spcPts val="0"/>
                        </a:spcAft>
                      </a:pPr>
                      <a:r>
                        <a:rPr lang="en-US" sz="1300" kern="100" dirty="0">
                          <a:effectLst/>
                          <a:latin typeface="DM Sans" pitchFamily="2" charset="0"/>
                          <a:ea typeface="Aptos" panose="020B0004020202020204" pitchFamily="34" charset="0"/>
                          <a:cs typeface="Times New Roman" panose="02020603050405020304" pitchFamily="18" charset="0"/>
                        </a:rPr>
                        <a:t>Electrification Future Study</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70631619"/>
                  </a:ext>
                </a:extLst>
              </a:tr>
              <a:tr h="180064">
                <a:tc>
                  <a:txBody>
                    <a:bodyPr/>
                    <a:lstStyle/>
                    <a:p>
                      <a:pPr marL="0" marR="0">
                        <a:lnSpc>
                          <a:spcPct val="107000"/>
                        </a:lnSpc>
                        <a:spcBef>
                          <a:spcPts val="0"/>
                        </a:spcBef>
                        <a:spcAft>
                          <a:spcPts val="0"/>
                        </a:spcAft>
                      </a:pPr>
                      <a:r>
                        <a:rPr lang="en-US" sz="1300" b="1" kern="100" dirty="0">
                          <a:effectLst/>
                          <a:latin typeface="DM Sans" pitchFamily="2" charset="0"/>
                          <a:ea typeface="Aptos" panose="020B0004020202020204" pitchFamily="34" charset="0"/>
                          <a:cs typeface="Times New Roman" panose="02020603050405020304" pitchFamily="18" charset="0"/>
                        </a:rPr>
                        <a:t>EIA</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7000"/>
                        </a:lnSpc>
                        <a:spcBef>
                          <a:spcPts val="0"/>
                        </a:spcBef>
                        <a:spcAft>
                          <a:spcPts val="0"/>
                        </a:spcAft>
                      </a:pPr>
                      <a:r>
                        <a:rPr lang="en-US" sz="1300" kern="100">
                          <a:effectLst/>
                          <a:latin typeface="DM Sans" pitchFamily="2" charset="0"/>
                          <a:ea typeface="Aptos" panose="020B0004020202020204" pitchFamily="34" charset="0"/>
                          <a:cs typeface="Times New Roman" panose="02020603050405020304" pitchFamily="18" charset="0"/>
                        </a:rPr>
                        <a:t>Energy Information Administration</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29046122"/>
                  </a:ext>
                </a:extLst>
              </a:tr>
              <a:tr h="180064">
                <a:tc>
                  <a:txBody>
                    <a:bodyPr/>
                    <a:lstStyle/>
                    <a:p>
                      <a:pPr marL="0" marR="0">
                        <a:lnSpc>
                          <a:spcPct val="107000"/>
                        </a:lnSpc>
                        <a:spcBef>
                          <a:spcPts val="0"/>
                        </a:spcBef>
                        <a:spcAft>
                          <a:spcPts val="0"/>
                        </a:spcAft>
                      </a:pPr>
                      <a:r>
                        <a:rPr lang="en-US" sz="1300" b="1" kern="100" dirty="0">
                          <a:effectLst/>
                          <a:latin typeface="DM Sans" pitchFamily="2" charset="0"/>
                          <a:ea typeface="Aptos" panose="020B0004020202020204" pitchFamily="34" charset="0"/>
                          <a:cs typeface="Times New Roman" panose="02020603050405020304" pitchFamily="18" charset="0"/>
                        </a:rPr>
                        <a:t>EPA</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7000"/>
                        </a:lnSpc>
                        <a:spcBef>
                          <a:spcPts val="0"/>
                        </a:spcBef>
                        <a:spcAft>
                          <a:spcPts val="0"/>
                        </a:spcAft>
                      </a:pPr>
                      <a:r>
                        <a:rPr lang="en-US" sz="1300" kern="100">
                          <a:effectLst/>
                          <a:latin typeface="DM Sans" pitchFamily="2" charset="0"/>
                          <a:ea typeface="Aptos" panose="020B0004020202020204" pitchFamily="34" charset="0"/>
                          <a:cs typeface="Times New Roman" panose="02020603050405020304" pitchFamily="18" charset="0"/>
                        </a:rPr>
                        <a:t>Environmental Protection Agency</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7311005"/>
                  </a:ext>
                </a:extLst>
              </a:tr>
              <a:tr h="180064">
                <a:tc>
                  <a:txBody>
                    <a:bodyPr/>
                    <a:lstStyle/>
                    <a:p>
                      <a:pPr marL="0" marR="0">
                        <a:lnSpc>
                          <a:spcPct val="107000"/>
                        </a:lnSpc>
                        <a:spcBef>
                          <a:spcPts val="0"/>
                        </a:spcBef>
                        <a:spcAft>
                          <a:spcPts val="0"/>
                        </a:spcAft>
                      </a:pPr>
                      <a:r>
                        <a:rPr lang="en-US" sz="1300" b="1" kern="100" dirty="0">
                          <a:effectLst/>
                          <a:latin typeface="DM Sans" pitchFamily="2" charset="0"/>
                          <a:ea typeface="Aptos" panose="020B0004020202020204" pitchFamily="34" charset="0"/>
                          <a:cs typeface="Times New Roman" panose="02020603050405020304" pitchFamily="18" charset="0"/>
                        </a:rPr>
                        <a:t>EV</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7000"/>
                        </a:lnSpc>
                        <a:spcBef>
                          <a:spcPts val="0"/>
                        </a:spcBef>
                        <a:spcAft>
                          <a:spcPts val="0"/>
                        </a:spcAft>
                      </a:pPr>
                      <a:r>
                        <a:rPr lang="en-US" sz="1300" kern="100">
                          <a:effectLst/>
                          <a:latin typeface="DM Sans" pitchFamily="2" charset="0"/>
                          <a:ea typeface="Aptos" panose="020B0004020202020204" pitchFamily="34" charset="0"/>
                          <a:cs typeface="Times New Roman" panose="02020603050405020304" pitchFamily="18" charset="0"/>
                        </a:rPr>
                        <a:t>Electric Vehicle</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40299104"/>
                  </a:ext>
                </a:extLst>
              </a:tr>
              <a:tr h="180064">
                <a:tc>
                  <a:txBody>
                    <a:bodyPr/>
                    <a:lstStyle/>
                    <a:p>
                      <a:pPr marL="0" marR="0">
                        <a:lnSpc>
                          <a:spcPct val="107000"/>
                        </a:lnSpc>
                        <a:spcBef>
                          <a:spcPts val="0"/>
                        </a:spcBef>
                        <a:spcAft>
                          <a:spcPts val="0"/>
                        </a:spcAft>
                      </a:pPr>
                      <a:r>
                        <a:rPr lang="en-US" sz="1300" b="1" kern="100" dirty="0">
                          <a:effectLst/>
                          <a:latin typeface="DM Sans" pitchFamily="2" charset="0"/>
                          <a:ea typeface="Aptos" panose="020B0004020202020204" pitchFamily="34" charset="0"/>
                          <a:cs typeface="Times New Roman" panose="02020603050405020304" pitchFamily="18" charset="0"/>
                        </a:rPr>
                        <a:t>FCEV</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7000"/>
                        </a:lnSpc>
                        <a:spcBef>
                          <a:spcPts val="0"/>
                        </a:spcBef>
                        <a:spcAft>
                          <a:spcPts val="0"/>
                        </a:spcAft>
                      </a:pPr>
                      <a:r>
                        <a:rPr lang="en-US" sz="1300" kern="100" dirty="0">
                          <a:effectLst/>
                          <a:latin typeface="DM Sans" pitchFamily="2" charset="0"/>
                          <a:ea typeface="Aptos" panose="020B0004020202020204" pitchFamily="34" charset="0"/>
                          <a:cs typeface="Times New Roman" panose="02020603050405020304" pitchFamily="18" charset="0"/>
                        </a:rPr>
                        <a:t>Fuel Cell Electric Vehicle</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31276288"/>
                  </a:ext>
                </a:extLst>
              </a:tr>
              <a:tr h="180064">
                <a:tc>
                  <a:txBody>
                    <a:bodyPr/>
                    <a:lstStyle/>
                    <a:p>
                      <a:pPr marL="0" marR="0">
                        <a:lnSpc>
                          <a:spcPct val="107000"/>
                        </a:lnSpc>
                        <a:spcBef>
                          <a:spcPts val="0"/>
                        </a:spcBef>
                        <a:spcAft>
                          <a:spcPts val="0"/>
                        </a:spcAft>
                      </a:pPr>
                      <a:r>
                        <a:rPr lang="en-US" sz="1300" b="1" kern="100" dirty="0">
                          <a:effectLst/>
                          <a:latin typeface="DM Sans" pitchFamily="2" charset="0"/>
                          <a:ea typeface="Aptos" panose="020B0004020202020204" pitchFamily="34" charset="0"/>
                          <a:cs typeface="Times New Roman" panose="02020603050405020304" pitchFamily="18" charset="0"/>
                        </a:rPr>
                        <a:t>GDP</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7000"/>
                        </a:lnSpc>
                        <a:spcBef>
                          <a:spcPts val="0"/>
                        </a:spcBef>
                        <a:spcAft>
                          <a:spcPts val="0"/>
                        </a:spcAft>
                      </a:pPr>
                      <a:r>
                        <a:rPr lang="en-US" sz="1300" kern="100" dirty="0">
                          <a:effectLst/>
                          <a:latin typeface="DM Sans" pitchFamily="2" charset="0"/>
                          <a:ea typeface="Aptos" panose="020B0004020202020204" pitchFamily="34" charset="0"/>
                          <a:cs typeface="Times New Roman" panose="02020603050405020304" pitchFamily="18" charset="0"/>
                        </a:rPr>
                        <a:t>Gross Domestic Product</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56628389"/>
                  </a:ext>
                </a:extLst>
              </a:tr>
              <a:tr h="180064">
                <a:tc>
                  <a:txBody>
                    <a:bodyPr/>
                    <a:lstStyle/>
                    <a:p>
                      <a:pPr marL="0" marR="0">
                        <a:lnSpc>
                          <a:spcPct val="107000"/>
                        </a:lnSpc>
                        <a:spcBef>
                          <a:spcPts val="0"/>
                        </a:spcBef>
                        <a:spcAft>
                          <a:spcPts val="0"/>
                        </a:spcAft>
                      </a:pPr>
                      <a:r>
                        <a:rPr lang="en-US" sz="1300" b="1" kern="100" dirty="0">
                          <a:effectLst/>
                          <a:latin typeface="DM Sans" pitchFamily="2" charset="0"/>
                          <a:ea typeface="Aptos" panose="020B0004020202020204" pitchFamily="34" charset="0"/>
                          <a:cs typeface="Times New Roman" panose="02020603050405020304" pitchFamily="18" charset="0"/>
                        </a:rPr>
                        <a:t>GHG</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7000"/>
                        </a:lnSpc>
                        <a:spcBef>
                          <a:spcPts val="0"/>
                        </a:spcBef>
                        <a:spcAft>
                          <a:spcPts val="0"/>
                        </a:spcAft>
                      </a:pPr>
                      <a:r>
                        <a:rPr lang="en-US" sz="1300" kern="100" dirty="0">
                          <a:effectLst/>
                          <a:latin typeface="DM Sans" pitchFamily="2" charset="0"/>
                          <a:ea typeface="Aptos" panose="020B0004020202020204" pitchFamily="34" charset="0"/>
                          <a:cs typeface="Times New Roman" panose="02020603050405020304" pitchFamily="18" charset="0"/>
                        </a:rPr>
                        <a:t>Greenhouse Gas</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01409326"/>
                  </a:ext>
                </a:extLst>
              </a:tr>
              <a:tr h="180064">
                <a:tc>
                  <a:txBody>
                    <a:bodyPr/>
                    <a:lstStyle/>
                    <a:p>
                      <a:pPr marL="0" marR="0">
                        <a:lnSpc>
                          <a:spcPct val="107000"/>
                        </a:lnSpc>
                        <a:spcBef>
                          <a:spcPts val="0"/>
                        </a:spcBef>
                        <a:spcAft>
                          <a:spcPts val="0"/>
                        </a:spcAft>
                      </a:pPr>
                      <a:r>
                        <a:rPr lang="en-US" sz="1300" b="1" kern="100" dirty="0">
                          <a:effectLst/>
                          <a:latin typeface="DM Sans" pitchFamily="2" charset="0"/>
                          <a:ea typeface="Aptos" panose="020B0004020202020204" pitchFamily="34" charset="0"/>
                          <a:cs typeface="Times New Roman" panose="02020603050405020304" pitchFamily="18" charset="0"/>
                        </a:rPr>
                        <a:t>GVWR</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7000"/>
                        </a:lnSpc>
                        <a:spcBef>
                          <a:spcPts val="0"/>
                        </a:spcBef>
                        <a:spcAft>
                          <a:spcPts val="0"/>
                        </a:spcAft>
                      </a:pPr>
                      <a:r>
                        <a:rPr lang="en-US" sz="1300" kern="100" dirty="0">
                          <a:effectLst/>
                          <a:latin typeface="DM Sans" pitchFamily="2" charset="0"/>
                          <a:ea typeface="Aptos" panose="020B0004020202020204" pitchFamily="34" charset="0"/>
                          <a:cs typeface="Times New Roman" panose="02020603050405020304" pitchFamily="18" charset="0"/>
                        </a:rPr>
                        <a:t>Gross Vehicle Weight Rating</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5232078"/>
                  </a:ext>
                </a:extLst>
              </a:tr>
              <a:tr h="180064">
                <a:tc>
                  <a:txBody>
                    <a:bodyPr/>
                    <a:lstStyle/>
                    <a:p>
                      <a:pPr marL="0" marR="0">
                        <a:lnSpc>
                          <a:spcPct val="107000"/>
                        </a:lnSpc>
                        <a:spcBef>
                          <a:spcPts val="0"/>
                        </a:spcBef>
                        <a:spcAft>
                          <a:spcPts val="0"/>
                        </a:spcAft>
                      </a:pPr>
                      <a:r>
                        <a:rPr lang="en-US" sz="1300" b="1" kern="100" dirty="0">
                          <a:effectLst/>
                          <a:latin typeface="DM Sans" pitchFamily="2" charset="0"/>
                          <a:ea typeface="Aptos" panose="020B0004020202020204" pitchFamily="34" charset="0"/>
                          <a:cs typeface="Times New Roman" panose="02020603050405020304" pitchFamily="18" charset="0"/>
                        </a:rPr>
                        <a:t>HEAR</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7000"/>
                        </a:lnSpc>
                        <a:spcBef>
                          <a:spcPts val="0"/>
                        </a:spcBef>
                        <a:spcAft>
                          <a:spcPts val="0"/>
                        </a:spcAft>
                      </a:pPr>
                      <a:r>
                        <a:rPr lang="en-US" sz="1300" kern="100">
                          <a:effectLst/>
                          <a:latin typeface="DM Sans" pitchFamily="2" charset="0"/>
                          <a:ea typeface="Aptos" panose="020B0004020202020204" pitchFamily="34" charset="0"/>
                          <a:cs typeface="Times New Roman" panose="02020603050405020304" pitchFamily="18" charset="0"/>
                        </a:rPr>
                        <a:t>Home Electrification and Appliance Rebates</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60309323"/>
                  </a:ext>
                </a:extLst>
              </a:tr>
              <a:tr h="180064">
                <a:tc>
                  <a:txBody>
                    <a:bodyPr/>
                    <a:lstStyle/>
                    <a:p>
                      <a:pPr marL="0" marR="0">
                        <a:lnSpc>
                          <a:spcPct val="107000"/>
                        </a:lnSpc>
                        <a:spcBef>
                          <a:spcPts val="0"/>
                        </a:spcBef>
                        <a:spcAft>
                          <a:spcPts val="0"/>
                        </a:spcAft>
                      </a:pPr>
                      <a:r>
                        <a:rPr lang="en-US" sz="1300" b="1" kern="100" dirty="0">
                          <a:effectLst/>
                          <a:latin typeface="DM Sans" pitchFamily="2" charset="0"/>
                          <a:ea typeface="Aptos" panose="020B0004020202020204" pitchFamily="34" charset="0"/>
                          <a:cs typeface="Times New Roman" panose="02020603050405020304" pitchFamily="18" charset="0"/>
                        </a:rPr>
                        <a:t>HEFA</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7000"/>
                        </a:lnSpc>
                        <a:spcBef>
                          <a:spcPts val="0"/>
                        </a:spcBef>
                        <a:spcAft>
                          <a:spcPts val="0"/>
                        </a:spcAft>
                      </a:pPr>
                      <a:r>
                        <a:rPr lang="en-US" sz="1300" kern="100">
                          <a:effectLst/>
                          <a:latin typeface="DM Sans" pitchFamily="2" charset="0"/>
                          <a:ea typeface="Aptos" panose="020B0004020202020204" pitchFamily="34" charset="0"/>
                          <a:cs typeface="Times New Roman" panose="02020603050405020304" pitchFamily="18" charset="0"/>
                        </a:rPr>
                        <a:t>Hydroprocessed Esters and Fatty Acids</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9046456"/>
                  </a:ext>
                </a:extLst>
              </a:tr>
              <a:tr h="180064">
                <a:tc>
                  <a:txBody>
                    <a:bodyPr/>
                    <a:lstStyle/>
                    <a:p>
                      <a:pPr marL="0" marR="0">
                        <a:lnSpc>
                          <a:spcPct val="107000"/>
                        </a:lnSpc>
                        <a:spcBef>
                          <a:spcPts val="0"/>
                        </a:spcBef>
                        <a:spcAft>
                          <a:spcPts val="0"/>
                        </a:spcAft>
                      </a:pPr>
                      <a:r>
                        <a:rPr lang="en-US" sz="1300" b="1" kern="100" dirty="0">
                          <a:effectLst/>
                          <a:latin typeface="DM Sans" pitchFamily="2" charset="0"/>
                          <a:ea typeface="Aptos" panose="020B0004020202020204" pitchFamily="34" charset="0"/>
                          <a:cs typeface="Times New Roman" panose="02020603050405020304" pitchFamily="18" charset="0"/>
                        </a:rPr>
                        <a:t>HOMES</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7000"/>
                        </a:lnSpc>
                        <a:spcBef>
                          <a:spcPts val="0"/>
                        </a:spcBef>
                        <a:spcAft>
                          <a:spcPts val="0"/>
                        </a:spcAft>
                      </a:pPr>
                      <a:r>
                        <a:rPr lang="en-US" sz="1300" kern="100" dirty="0">
                          <a:effectLst/>
                          <a:latin typeface="DM Sans" pitchFamily="2" charset="0"/>
                          <a:ea typeface="Aptos" panose="020B0004020202020204" pitchFamily="34" charset="0"/>
                          <a:cs typeface="Times New Roman" panose="02020603050405020304" pitchFamily="18" charset="0"/>
                        </a:rPr>
                        <a:t>Home Efficiency Rebates</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42369924"/>
                  </a:ext>
                </a:extLst>
              </a:tr>
              <a:tr h="180064">
                <a:tc>
                  <a:txBody>
                    <a:bodyPr/>
                    <a:lstStyle/>
                    <a:p>
                      <a:pPr marL="0" marR="0">
                        <a:lnSpc>
                          <a:spcPct val="107000"/>
                        </a:lnSpc>
                        <a:spcBef>
                          <a:spcPts val="0"/>
                        </a:spcBef>
                        <a:spcAft>
                          <a:spcPts val="0"/>
                        </a:spcAft>
                      </a:pPr>
                      <a:r>
                        <a:rPr lang="en-US" sz="1300" b="1" kern="100" dirty="0">
                          <a:effectLst/>
                          <a:latin typeface="DM Sans" pitchFamily="2" charset="0"/>
                          <a:ea typeface="Aptos" panose="020B0004020202020204" pitchFamily="34" charset="0"/>
                          <a:cs typeface="Times New Roman" panose="02020603050405020304" pitchFamily="18" charset="0"/>
                        </a:rPr>
                        <a:t>ICCT</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7000"/>
                        </a:lnSpc>
                        <a:spcBef>
                          <a:spcPts val="0"/>
                        </a:spcBef>
                        <a:spcAft>
                          <a:spcPts val="0"/>
                        </a:spcAft>
                      </a:pPr>
                      <a:r>
                        <a:rPr lang="en-US" sz="1300" kern="100" dirty="0">
                          <a:effectLst/>
                          <a:latin typeface="DM Sans" pitchFamily="2" charset="0"/>
                          <a:ea typeface="Aptos" panose="020B0004020202020204" pitchFamily="34" charset="0"/>
                          <a:cs typeface="Times New Roman" panose="02020603050405020304" pitchFamily="18" charset="0"/>
                        </a:rPr>
                        <a:t>International Council on Clean Transportation</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0775251"/>
                  </a:ext>
                </a:extLst>
              </a:tr>
            </a:tbl>
          </a:graphicData>
        </a:graphic>
      </p:graphicFrame>
      <p:graphicFrame>
        <p:nvGraphicFramePr>
          <p:cNvPr id="5" name="Table 4">
            <a:extLst>
              <a:ext uri="{FF2B5EF4-FFF2-40B4-BE49-F238E27FC236}">
                <a16:creationId xmlns:a16="http://schemas.microsoft.com/office/drawing/2014/main" id="{AAE292DF-C9A9-AB0C-9E84-049C09109900}"/>
              </a:ext>
            </a:extLst>
          </p:cNvPr>
          <p:cNvGraphicFramePr>
            <a:graphicFrameLocks noGrp="1"/>
          </p:cNvGraphicFramePr>
          <p:nvPr>
            <p:extLst>
              <p:ext uri="{D42A27DB-BD31-4B8C-83A1-F6EECF244321}">
                <p14:modId xmlns:p14="http://schemas.microsoft.com/office/powerpoint/2010/main" val="3205193209"/>
              </p:ext>
            </p:extLst>
          </p:nvPr>
        </p:nvGraphicFramePr>
        <p:xfrm>
          <a:off x="6601008" y="1122236"/>
          <a:ext cx="4788419" cy="5360810"/>
        </p:xfrm>
        <a:graphic>
          <a:graphicData uri="http://schemas.openxmlformats.org/drawingml/2006/table">
            <a:tbl>
              <a:tblPr firstRow="1" firstCol="1" bandRow="1"/>
              <a:tblGrid>
                <a:gridCol w="1091248">
                  <a:extLst>
                    <a:ext uri="{9D8B030D-6E8A-4147-A177-3AD203B41FA5}">
                      <a16:colId xmlns:a16="http://schemas.microsoft.com/office/drawing/2014/main" val="2005327810"/>
                    </a:ext>
                  </a:extLst>
                </a:gridCol>
                <a:gridCol w="3697171">
                  <a:extLst>
                    <a:ext uri="{9D8B030D-6E8A-4147-A177-3AD203B41FA5}">
                      <a16:colId xmlns:a16="http://schemas.microsoft.com/office/drawing/2014/main" val="1761373350"/>
                    </a:ext>
                  </a:extLst>
                </a:gridCol>
              </a:tblGrid>
              <a:tr h="179057">
                <a:tc>
                  <a:txBody>
                    <a:bodyPr/>
                    <a:lstStyle/>
                    <a:p>
                      <a:pPr marL="0" marR="0">
                        <a:lnSpc>
                          <a:spcPct val="107000"/>
                        </a:lnSpc>
                        <a:spcBef>
                          <a:spcPts val="0"/>
                        </a:spcBef>
                        <a:spcAft>
                          <a:spcPts val="0"/>
                        </a:spcAft>
                      </a:pPr>
                      <a:r>
                        <a:rPr lang="en-US" sz="1300" b="1" kern="100" dirty="0">
                          <a:effectLst/>
                          <a:latin typeface="DM Sans" pitchFamily="2" charset="0"/>
                          <a:ea typeface="Aptos" panose="020B0004020202020204" pitchFamily="34" charset="0"/>
                          <a:cs typeface="Times New Roman" panose="02020603050405020304" pitchFamily="18" charset="0"/>
                        </a:rPr>
                        <a:t>ICEV</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7000"/>
                        </a:lnSpc>
                        <a:spcBef>
                          <a:spcPts val="0"/>
                        </a:spcBef>
                        <a:spcAft>
                          <a:spcPts val="0"/>
                        </a:spcAft>
                      </a:pPr>
                      <a:r>
                        <a:rPr lang="en-US" sz="1300" kern="100" dirty="0">
                          <a:effectLst/>
                          <a:latin typeface="DM Sans" pitchFamily="2" charset="0"/>
                          <a:ea typeface="Aptos" panose="020B0004020202020204" pitchFamily="34" charset="0"/>
                          <a:cs typeface="Times New Roman" panose="02020603050405020304" pitchFamily="18" charset="0"/>
                        </a:rPr>
                        <a:t>Internal Combustion Engine Vehicle</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69361388"/>
                  </a:ext>
                </a:extLst>
              </a:tr>
              <a:tr h="179057">
                <a:tc>
                  <a:txBody>
                    <a:bodyPr/>
                    <a:lstStyle/>
                    <a:p>
                      <a:pPr marL="0" marR="0">
                        <a:lnSpc>
                          <a:spcPct val="107000"/>
                        </a:lnSpc>
                        <a:spcBef>
                          <a:spcPts val="0"/>
                        </a:spcBef>
                        <a:spcAft>
                          <a:spcPts val="0"/>
                        </a:spcAft>
                      </a:pPr>
                      <a:r>
                        <a:rPr lang="en-US" sz="1300" b="1" kern="100" dirty="0">
                          <a:effectLst/>
                          <a:latin typeface="DM Sans" pitchFamily="2" charset="0"/>
                          <a:ea typeface="Aptos" panose="020B0004020202020204" pitchFamily="34" charset="0"/>
                          <a:cs typeface="Times New Roman" panose="02020603050405020304" pitchFamily="18" charset="0"/>
                        </a:rPr>
                        <a:t>IPM	</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7000"/>
                        </a:lnSpc>
                        <a:spcBef>
                          <a:spcPts val="0"/>
                        </a:spcBef>
                        <a:spcAft>
                          <a:spcPts val="0"/>
                        </a:spcAft>
                      </a:pPr>
                      <a:r>
                        <a:rPr lang="en-US" sz="1300" kern="100" dirty="0">
                          <a:effectLst/>
                          <a:latin typeface="DM Sans" pitchFamily="2" charset="0"/>
                          <a:ea typeface="Aptos" panose="020B0004020202020204" pitchFamily="34" charset="0"/>
                          <a:cs typeface="Times New Roman" panose="02020603050405020304" pitchFamily="18" charset="0"/>
                        </a:rPr>
                        <a:t>Integrated Planning Model</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15831043"/>
                  </a:ext>
                </a:extLst>
              </a:tr>
              <a:tr h="179057">
                <a:tc>
                  <a:txBody>
                    <a:bodyPr/>
                    <a:lstStyle/>
                    <a:p>
                      <a:pPr marL="0" marR="0">
                        <a:lnSpc>
                          <a:spcPct val="107000"/>
                        </a:lnSpc>
                        <a:spcBef>
                          <a:spcPts val="0"/>
                        </a:spcBef>
                        <a:spcAft>
                          <a:spcPts val="0"/>
                        </a:spcAft>
                      </a:pPr>
                      <a:r>
                        <a:rPr lang="en-US" sz="1300" b="1" kern="100" dirty="0">
                          <a:effectLst/>
                          <a:latin typeface="DM Sans" pitchFamily="2" charset="0"/>
                          <a:ea typeface="Aptos" panose="020B0004020202020204" pitchFamily="34" charset="0"/>
                          <a:cs typeface="Times New Roman" panose="02020603050405020304" pitchFamily="18" charset="0"/>
                        </a:rPr>
                        <a:t>IRA</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7000"/>
                        </a:lnSpc>
                        <a:spcBef>
                          <a:spcPts val="0"/>
                        </a:spcBef>
                        <a:spcAft>
                          <a:spcPts val="0"/>
                        </a:spcAft>
                      </a:pPr>
                      <a:r>
                        <a:rPr lang="en-US" sz="1300" kern="100" dirty="0">
                          <a:effectLst/>
                          <a:latin typeface="DM Sans" pitchFamily="2" charset="0"/>
                          <a:ea typeface="Aptos" panose="020B0004020202020204" pitchFamily="34" charset="0"/>
                          <a:cs typeface="Times New Roman" panose="02020603050405020304" pitchFamily="18" charset="0"/>
                        </a:rPr>
                        <a:t>Inflation Reduction Act</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15414698"/>
                  </a:ext>
                </a:extLst>
              </a:tr>
              <a:tr h="179057">
                <a:tc>
                  <a:txBody>
                    <a:bodyPr/>
                    <a:lstStyle/>
                    <a:p>
                      <a:pPr marL="0" marR="0">
                        <a:lnSpc>
                          <a:spcPct val="107000"/>
                        </a:lnSpc>
                        <a:spcBef>
                          <a:spcPts val="0"/>
                        </a:spcBef>
                        <a:spcAft>
                          <a:spcPts val="0"/>
                        </a:spcAft>
                      </a:pPr>
                      <a:r>
                        <a:rPr lang="en-US" sz="1300" b="1" kern="100" dirty="0">
                          <a:effectLst/>
                          <a:latin typeface="DM Sans" pitchFamily="2" charset="0"/>
                          <a:ea typeface="Aptos" panose="020B0004020202020204" pitchFamily="34" charset="0"/>
                          <a:cs typeface="Times New Roman" panose="02020603050405020304" pitchFamily="18" charset="0"/>
                        </a:rPr>
                        <a:t>IRS</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7000"/>
                        </a:lnSpc>
                        <a:spcBef>
                          <a:spcPts val="0"/>
                        </a:spcBef>
                        <a:spcAft>
                          <a:spcPts val="0"/>
                        </a:spcAft>
                      </a:pPr>
                      <a:r>
                        <a:rPr lang="en-US" sz="1300" kern="100" dirty="0">
                          <a:effectLst/>
                          <a:latin typeface="DM Sans" pitchFamily="2" charset="0"/>
                          <a:ea typeface="Aptos" panose="020B0004020202020204" pitchFamily="34" charset="0"/>
                          <a:cs typeface="Times New Roman" panose="02020603050405020304" pitchFamily="18" charset="0"/>
                        </a:rPr>
                        <a:t>Internal Revenue Service</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1736015"/>
                  </a:ext>
                </a:extLst>
              </a:tr>
              <a:tr h="179057">
                <a:tc>
                  <a:txBody>
                    <a:bodyPr/>
                    <a:lstStyle/>
                    <a:p>
                      <a:pPr marL="0" marR="0">
                        <a:lnSpc>
                          <a:spcPct val="107000"/>
                        </a:lnSpc>
                        <a:spcBef>
                          <a:spcPts val="0"/>
                        </a:spcBef>
                        <a:spcAft>
                          <a:spcPts val="0"/>
                        </a:spcAft>
                      </a:pPr>
                      <a:r>
                        <a:rPr lang="en-US" sz="1300" b="1" kern="100" dirty="0">
                          <a:effectLst/>
                          <a:latin typeface="DM Sans" pitchFamily="2" charset="0"/>
                          <a:ea typeface="Aptos" panose="020B0004020202020204" pitchFamily="34" charset="0"/>
                          <a:cs typeface="Times New Roman" panose="02020603050405020304" pitchFamily="18" charset="0"/>
                        </a:rPr>
                        <a:t>LCFS</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7000"/>
                        </a:lnSpc>
                        <a:spcBef>
                          <a:spcPts val="0"/>
                        </a:spcBef>
                        <a:spcAft>
                          <a:spcPts val="0"/>
                        </a:spcAft>
                      </a:pPr>
                      <a:r>
                        <a:rPr lang="en-US" sz="1300" b="0" kern="100" dirty="0">
                          <a:effectLst/>
                          <a:latin typeface="DM Sans" pitchFamily="2" charset="0"/>
                          <a:ea typeface="Aptos" panose="020B0004020202020204" pitchFamily="34" charset="0"/>
                          <a:cs typeface="Times New Roman" panose="02020603050405020304" pitchFamily="18" charset="0"/>
                        </a:rPr>
                        <a:t>Low Carbon Fuel Standard</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18164465"/>
                  </a:ext>
                </a:extLst>
              </a:tr>
              <a:tr h="179057">
                <a:tc>
                  <a:txBody>
                    <a:bodyPr/>
                    <a:lstStyle/>
                    <a:p>
                      <a:pPr marL="0" marR="0">
                        <a:lnSpc>
                          <a:spcPct val="107000"/>
                        </a:lnSpc>
                        <a:spcBef>
                          <a:spcPts val="0"/>
                        </a:spcBef>
                        <a:spcAft>
                          <a:spcPts val="0"/>
                        </a:spcAft>
                      </a:pPr>
                      <a:r>
                        <a:rPr lang="en-US" sz="1300" b="1" kern="100" dirty="0">
                          <a:effectLst/>
                          <a:latin typeface="DM Sans" pitchFamily="2" charset="0"/>
                          <a:ea typeface="Aptos" panose="020B0004020202020204" pitchFamily="34" charset="0"/>
                          <a:cs typeface="Times New Roman" panose="02020603050405020304" pitchFamily="18" charset="0"/>
                        </a:rPr>
                        <a:t>LCOH	</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7000"/>
                        </a:lnSpc>
                        <a:spcBef>
                          <a:spcPts val="0"/>
                        </a:spcBef>
                        <a:spcAft>
                          <a:spcPts val="0"/>
                        </a:spcAft>
                      </a:pPr>
                      <a:r>
                        <a:rPr lang="en-US" sz="1300" b="0" kern="100">
                          <a:effectLst/>
                          <a:latin typeface="DM Sans" pitchFamily="2" charset="0"/>
                          <a:ea typeface="Aptos" panose="020B0004020202020204" pitchFamily="34" charset="0"/>
                          <a:cs typeface="Times New Roman" panose="02020603050405020304" pitchFamily="18" charset="0"/>
                        </a:rPr>
                        <a:t>Levelized Cost of Hydrogen</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54076486"/>
                  </a:ext>
                </a:extLst>
              </a:tr>
              <a:tr h="179057">
                <a:tc>
                  <a:txBody>
                    <a:bodyPr/>
                    <a:lstStyle/>
                    <a:p>
                      <a:pPr marL="0" marR="0">
                        <a:lnSpc>
                          <a:spcPct val="107000"/>
                        </a:lnSpc>
                        <a:spcBef>
                          <a:spcPts val="0"/>
                        </a:spcBef>
                        <a:spcAft>
                          <a:spcPts val="0"/>
                        </a:spcAft>
                      </a:pPr>
                      <a:r>
                        <a:rPr lang="en-US" sz="1300" b="1" kern="100" dirty="0">
                          <a:effectLst/>
                          <a:latin typeface="DM Sans" pitchFamily="2" charset="0"/>
                          <a:ea typeface="Aptos" panose="020B0004020202020204" pitchFamily="34" charset="0"/>
                          <a:cs typeface="Times New Roman" panose="02020603050405020304" pitchFamily="18" charset="0"/>
                        </a:rPr>
                        <a:t>MHDV</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7000"/>
                        </a:lnSpc>
                        <a:spcBef>
                          <a:spcPts val="0"/>
                        </a:spcBef>
                        <a:spcAft>
                          <a:spcPts val="0"/>
                        </a:spcAft>
                      </a:pPr>
                      <a:r>
                        <a:rPr lang="en-US" sz="1300" b="0" kern="100" dirty="0">
                          <a:effectLst/>
                          <a:latin typeface="DM Sans" pitchFamily="2" charset="0"/>
                          <a:ea typeface="Aptos" panose="020B0004020202020204" pitchFamily="34" charset="0"/>
                          <a:cs typeface="Times New Roman" panose="02020603050405020304" pitchFamily="18" charset="0"/>
                        </a:rPr>
                        <a:t>Medium-Heavy Duty Vehicle</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07839967"/>
                  </a:ext>
                </a:extLst>
              </a:tr>
              <a:tr h="179057">
                <a:tc>
                  <a:txBody>
                    <a:bodyPr/>
                    <a:lstStyle/>
                    <a:p>
                      <a:pPr marL="0" marR="0">
                        <a:lnSpc>
                          <a:spcPct val="107000"/>
                        </a:lnSpc>
                        <a:spcBef>
                          <a:spcPts val="0"/>
                        </a:spcBef>
                        <a:spcAft>
                          <a:spcPts val="0"/>
                        </a:spcAft>
                      </a:pPr>
                      <a:r>
                        <a:rPr lang="en-US" sz="1300" b="1" kern="100" dirty="0">
                          <a:effectLst/>
                          <a:latin typeface="DM Sans" pitchFamily="2" charset="0"/>
                          <a:ea typeface="Aptos" panose="020B0004020202020204" pitchFamily="34" charset="0"/>
                          <a:cs typeface="Times New Roman" panose="02020603050405020304" pitchFamily="18" charset="0"/>
                        </a:rPr>
                        <a:t>MMBTU</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7000"/>
                        </a:lnSpc>
                        <a:spcBef>
                          <a:spcPts val="0"/>
                        </a:spcBef>
                        <a:spcAft>
                          <a:spcPts val="0"/>
                        </a:spcAft>
                      </a:pPr>
                      <a:r>
                        <a:rPr lang="en-US" sz="1300" b="0" kern="100" dirty="0">
                          <a:effectLst/>
                          <a:latin typeface="DM Sans" pitchFamily="2" charset="0"/>
                          <a:ea typeface="Aptos" panose="020B0004020202020204" pitchFamily="34" charset="0"/>
                          <a:cs typeface="Times New Roman" panose="02020603050405020304" pitchFamily="18" charset="0"/>
                        </a:rPr>
                        <a:t>Million Metric British Thermal Unit</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01020810"/>
                  </a:ext>
                </a:extLst>
              </a:tr>
              <a:tr h="179057">
                <a:tc>
                  <a:txBody>
                    <a:bodyPr/>
                    <a:lstStyle/>
                    <a:p>
                      <a:pPr marL="0" marR="0">
                        <a:lnSpc>
                          <a:spcPct val="107000"/>
                        </a:lnSpc>
                        <a:spcBef>
                          <a:spcPts val="0"/>
                        </a:spcBef>
                        <a:spcAft>
                          <a:spcPts val="0"/>
                        </a:spcAft>
                      </a:pPr>
                      <a:r>
                        <a:rPr lang="en-US" sz="1300" b="1" kern="100" dirty="0">
                          <a:effectLst/>
                          <a:latin typeface="DM Sans" pitchFamily="2" charset="0"/>
                          <a:ea typeface="Aptos" panose="020B0004020202020204" pitchFamily="34" charset="0"/>
                          <a:cs typeface="Times New Roman" panose="02020603050405020304" pitchFamily="18" charset="0"/>
                        </a:rPr>
                        <a:t>MOVES4</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7000"/>
                        </a:lnSpc>
                        <a:spcBef>
                          <a:spcPts val="0"/>
                        </a:spcBef>
                        <a:spcAft>
                          <a:spcPts val="0"/>
                        </a:spcAft>
                      </a:pPr>
                      <a:r>
                        <a:rPr lang="en-US" sz="1300" b="0" kern="100" dirty="0">
                          <a:effectLst/>
                          <a:latin typeface="DM Sans" pitchFamily="2" charset="0"/>
                          <a:ea typeface="Aptos" panose="020B0004020202020204" pitchFamily="34" charset="0"/>
                          <a:cs typeface="Times New Roman" panose="02020603050405020304" pitchFamily="18" charset="0"/>
                        </a:rPr>
                        <a:t>Motor Vehicle Emission Simulator</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13010886"/>
                  </a:ext>
                </a:extLst>
              </a:tr>
              <a:tr h="179057">
                <a:tc>
                  <a:txBody>
                    <a:bodyPr/>
                    <a:lstStyle/>
                    <a:p>
                      <a:pPr marL="0" marR="0">
                        <a:lnSpc>
                          <a:spcPct val="107000"/>
                        </a:lnSpc>
                        <a:spcBef>
                          <a:spcPts val="0"/>
                        </a:spcBef>
                        <a:spcAft>
                          <a:spcPts val="0"/>
                        </a:spcAft>
                      </a:pPr>
                      <a:r>
                        <a:rPr lang="en-US" sz="1300" b="1" kern="100" dirty="0">
                          <a:effectLst/>
                          <a:latin typeface="DM Sans" pitchFamily="2" charset="0"/>
                          <a:ea typeface="Aptos" panose="020B0004020202020204" pitchFamily="34" charset="0"/>
                          <a:cs typeface="Times New Roman" panose="02020603050405020304" pitchFamily="18" charset="0"/>
                        </a:rPr>
                        <a:t>MWh</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7000"/>
                        </a:lnSpc>
                        <a:spcBef>
                          <a:spcPts val="0"/>
                        </a:spcBef>
                        <a:spcAft>
                          <a:spcPts val="0"/>
                        </a:spcAft>
                      </a:pPr>
                      <a:r>
                        <a:rPr lang="en-US" sz="1300" b="0" kern="100" dirty="0">
                          <a:effectLst/>
                          <a:latin typeface="DM Sans" pitchFamily="2" charset="0"/>
                          <a:ea typeface="Aptos" panose="020B0004020202020204" pitchFamily="34" charset="0"/>
                          <a:cs typeface="Times New Roman" panose="02020603050405020304" pitchFamily="18" charset="0"/>
                        </a:rPr>
                        <a:t>Megawatt Hour</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05898215"/>
                  </a:ext>
                </a:extLst>
              </a:tr>
              <a:tr h="179057">
                <a:tc>
                  <a:txBody>
                    <a:bodyPr/>
                    <a:lstStyle/>
                    <a:p>
                      <a:pPr marL="0" marR="0">
                        <a:lnSpc>
                          <a:spcPct val="107000"/>
                        </a:lnSpc>
                        <a:spcBef>
                          <a:spcPts val="0"/>
                        </a:spcBef>
                        <a:spcAft>
                          <a:spcPts val="0"/>
                        </a:spcAft>
                      </a:pPr>
                      <a:r>
                        <a:rPr lang="en-US" sz="1300" b="1" kern="100" dirty="0">
                          <a:effectLst/>
                          <a:latin typeface="DM Sans" pitchFamily="2" charset="0"/>
                          <a:ea typeface="Aptos" panose="020B0004020202020204" pitchFamily="34" charset="0"/>
                          <a:cs typeface="Times New Roman" panose="02020603050405020304" pitchFamily="18" charset="0"/>
                        </a:rPr>
                        <a:t>NAICS</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7000"/>
                        </a:lnSpc>
                        <a:spcBef>
                          <a:spcPts val="0"/>
                        </a:spcBef>
                        <a:spcAft>
                          <a:spcPts val="0"/>
                        </a:spcAft>
                      </a:pPr>
                      <a:r>
                        <a:rPr lang="en-US" sz="1300" b="0" kern="100">
                          <a:effectLst/>
                          <a:latin typeface="DM Sans" pitchFamily="2" charset="0"/>
                          <a:ea typeface="Aptos" panose="020B0004020202020204" pitchFamily="34" charset="0"/>
                          <a:cs typeface="Times New Roman" panose="02020603050405020304" pitchFamily="18" charset="0"/>
                        </a:rPr>
                        <a:t>North American Industry Classification System</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63288580"/>
                  </a:ext>
                </a:extLst>
              </a:tr>
              <a:tr h="179057">
                <a:tc>
                  <a:txBody>
                    <a:bodyPr/>
                    <a:lstStyle/>
                    <a:p>
                      <a:pPr marL="0" marR="0">
                        <a:lnSpc>
                          <a:spcPct val="107000"/>
                        </a:lnSpc>
                        <a:spcBef>
                          <a:spcPts val="0"/>
                        </a:spcBef>
                        <a:spcAft>
                          <a:spcPts val="0"/>
                        </a:spcAft>
                      </a:pPr>
                      <a:r>
                        <a:rPr lang="en-US" sz="1300" b="1" kern="100" dirty="0">
                          <a:effectLst/>
                          <a:latin typeface="DM Sans" pitchFamily="2" charset="0"/>
                          <a:ea typeface="Aptos" panose="020B0004020202020204" pitchFamily="34" charset="0"/>
                          <a:cs typeface="Times New Roman" panose="02020603050405020304" pitchFamily="18" charset="0"/>
                        </a:rPr>
                        <a:t>NREL</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7000"/>
                        </a:lnSpc>
                        <a:spcBef>
                          <a:spcPts val="0"/>
                        </a:spcBef>
                        <a:spcAft>
                          <a:spcPts val="0"/>
                        </a:spcAft>
                      </a:pPr>
                      <a:r>
                        <a:rPr lang="en-US" sz="1300" b="0" kern="100" dirty="0">
                          <a:effectLst/>
                          <a:latin typeface="DM Sans" pitchFamily="2" charset="0"/>
                          <a:ea typeface="Aptos" panose="020B0004020202020204" pitchFamily="34" charset="0"/>
                          <a:cs typeface="Times New Roman" panose="02020603050405020304" pitchFamily="18" charset="0"/>
                        </a:rPr>
                        <a:t>National Renewable Energy Laboratory</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57184050"/>
                  </a:ext>
                </a:extLst>
              </a:tr>
              <a:tr h="179057">
                <a:tc>
                  <a:txBody>
                    <a:bodyPr/>
                    <a:lstStyle/>
                    <a:p>
                      <a:pPr marL="0" marR="0">
                        <a:lnSpc>
                          <a:spcPct val="107000"/>
                        </a:lnSpc>
                        <a:spcBef>
                          <a:spcPts val="0"/>
                        </a:spcBef>
                        <a:spcAft>
                          <a:spcPts val="0"/>
                        </a:spcAft>
                      </a:pPr>
                      <a:r>
                        <a:rPr lang="en-US" sz="1300" b="1" kern="100" dirty="0">
                          <a:effectLst/>
                          <a:latin typeface="DM Sans" pitchFamily="2" charset="0"/>
                          <a:ea typeface="Aptos" panose="020B0004020202020204" pitchFamily="34" charset="0"/>
                          <a:cs typeface="Times New Roman" panose="02020603050405020304" pitchFamily="18" charset="0"/>
                        </a:rPr>
                        <a:t>O&amp;M</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7000"/>
                        </a:lnSpc>
                        <a:spcBef>
                          <a:spcPts val="0"/>
                        </a:spcBef>
                        <a:spcAft>
                          <a:spcPts val="0"/>
                        </a:spcAft>
                      </a:pPr>
                      <a:r>
                        <a:rPr lang="en-US" sz="1300" b="0" kern="100">
                          <a:effectLst/>
                          <a:latin typeface="DM Sans" pitchFamily="2" charset="0"/>
                          <a:ea typeface="Aptos" panose="020B0004020202020204" pitchFamily="34" charset="0"/>
                          <a:cs typeface="Times New Roman" panose="02020603050405020304" pitchFamily="18" charset="0"/>
                        </a:rPr>
                        <a:t>Operation and Maintenance</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58238557"/>
                  </a:ext>
                </a:extLst>
              </a:tr>
              <a:tr h="179057">
                <a:tc>
                  <a:txBody>
                    <a:bodyPr/>
                    <a:lstStyle/>
                    <a:p>
                      <a:pPr marL="0" marR="0">
                        <a:lnSpc>
                          <a:spcPct val="107000"/>
                        </a:lnSpc>
                        <a:spcBef>
                          <a:spcPts val="0"/>
                        </a:spcBef>
                        <a:spcAft>
                          <a:spcPts val="0"/>
                        </a:spcAft>
                      </a:pPr>
                      <a:r>
                        <a:rPr lang="en-US" sz="1300" b="1" kern="100" dirty="0">
                          <a:effectLst/>
                          <a:latin typeface="DM Sans" pitchFamily="2" charset="0"/>
                          <a:ea typeface="Aptos" panose="020B0004020202020204" pitchFamily="34" charset="0"/>
                          <a:cs typeface="Times New Roman" panose="02020603050405020304" pitchFamily="18" charset="0"/>
                        </a:rPr>
                        <a:t>OPEX</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7000"/>
                        </a:lnSpc>
                        <a:spcBef>
                          <a:spcPts val="0"/>
                        </a:spcBef>
                        <a:spcAft>
                          <a:spcPts val="0"/>
                        </a:spcAft>
                      </a:pPr>
                      <a:r>
                        <a:rPr lang="en-US" sz="1300" b="0" kern="100" dirty="0">
                          <a:effectLst/>
                          <a:latin typeface="DM Sans" pitchFamily="2" charset="0"/>
                          <a:ea typeface="Aptos" panose="020B0004020202020204" pitchFamily="34" charset="0"/>
                          <a:cs typeface="Times New Roman" panose="02020603050405020304" pitchFamily="18" charset="0"/>
                        </a:rPr>
                        <a:t>Operational Expenditure</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04665090"/>
                  </a:ext>
                </a:extLst>
              </a:tr>
              <a:tr h="179057">
                <a:tc>
                  <a:txBody>
                    <a:bodyPr/>
                    <a:lstStyle/>
                    <a:p>
                      <a:pPr marL="0" marR="0">
                        <a:lnSpc>
                          <a:spcPct val="107000"/>
                        </a:lnSpc>
                        <a:spcBef>
                          <a:spcPts val="0"/>
                        </a:spcBef>
                        <a:spcAft>
                          <a:spcPts val="0"/>
                        </a:spcAft>
                      </a:pPr>
                      <a:r>
                        <a:rPr lang="en-US" sz="1300" b="1" kern="100" dirty="0">
                          <a:effectLst/>
                          <a:latin typeface="DM Sans" pitchFamily="2" charset="0"/>
                          <a:ea typeface="Aptos" panose="020B0004020202020204" pitchFamily="34" charset="0"/>
                          <a:cs typeface="Times New Roman" panose="02020603050405020304" pitchFamily="18" charset="0"/>
                        </a:rPr>
                        <a:t>PHEV</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7000"/>
                        </a:lnSpc>
                        <a:spcBef>
                          <a:spcPts val="0"/>
                        </a:spcBef>
                        <a:spcAft>
                          <a:spcPts val="0"/>
                        </a:spcAft>
                      </a:pPr>
                      <a:r>
                        <a:rPr lang="en-US" sz="1300" b="0" kern="100" dirty="0">
                          <a:effectLst/>
                          <a:latin typeface="DM Sans" pitchFamily="2" charset="0"/>
                          <a:ea typeface="Aptos" panose="020B0004020202020204" pitchFamily="34" charset="0"/>
                          <a:cs typeface="Times New Roman" panose="02020603050405020304" pitchFamily="18" charset="0"/>
                        </a:rPr>
                        <a:t>Plug-in Hybrid Electric Vehicle</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96489928"/>
                  </a:ext>
                </a:extLst>
              </a:tr>
              <a:tr h="179057">
                <a:tc>
                  <a:txBody>
                    <a:bodyPr/>
                    <a:lstStyle/>
                    <a:p>
                      <a:pPr marL="0" marR="0">
                        <a:lnSpc>
                          <a:spcPct val="107000"/>
                        </a:lnSpc>
                        <a:spcBef>
                          <a:spcPts val="0"/>
                        </a:spcBef>
                        <a:spcAft>
                          <a:spcPts val="0"/>
                        </a:spcAft>
                      </a:pPr>
                      <a:r>
                        <a:rPr lang="en-US" sz="1300" b="1" kern="100" dirty="0">
                          <a:effectLst/>
                          <a:latin typeface="DM Sans" pitchFamily="2" charset="0"/>
                          <a:ea typeface="Aptos" panose="020B0004020202020204" pitchFamily="34" charset="0"/>
                          <a:cs typeface="Times New Roman" panose="02020603050405020304" pitchFamily="18" charset="0"/>
                        </a:rPr>
                        <a:t>PTC</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7000"/>
                        </a:lnSpc>
                        <a:spcBef>
                          <a:spcPts val="0"/>
                        </a:spcBef>
                        <a:spcAft>
                          <a:spcPts val="0"/>
                        </a:spcAft>
                      </a:pPr>
                      <a:r>
                        <a:rPr lang="en-US" sz="1300" b="0" kern="100">
                          <a:effectLst/>
                          <a:latin typeface="DM Sans" pitchFamily="2" charset="0"/>
                          <a:ea typeface="Aptos" panose="020B0004020202020204" pitchFamily="34" charset="0"/>
                          <a:cs typeface="Times New Roman" panose="02020603050405020304" pitchFamily="18" charset="0"/>
                        </a:rPr>
                        <a:t>Production Tax Credit</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00237764"/>
                  </a:ext>
                </a:extLst>
              </a:tr>
              <a:tr h="179057">
                <a:tc>
                  <a:txBody>
                    <a:bodyPr/>
                    <a:lstStyle/>
                    <a:p>
                      <a:pPr marL="0" marR="0">
                        <a:lnSpc>
                          <a:spcPct val="107000"/>
                        </a:lnSpc>
                        <a:spcBef>
                          <a:spcPts val="0"/>
                        </a:spcBef>
                        <a:spcAft>
                          <a:spcPts val="0"/>
                        </a:spcAft>
                      </a:pPr>
                      <a:r>
                        <a:rPr lang="en-US" sz="1300" b="1" kern="100" dirty="0">
                          <a:effectLst/>
                          <a:latin typeface="DM Sans" pitchFamily="2" charset="0"/>
                          <a:ea typeface="Aptos" panose="020B0004020202020204" pitchFamily="34" charset="0"/>
                          <a:cs typeface="Times New Roman" panose="02020603050405020304" pitchFamily="18" charset="0"/>
                        </a:rPr>
                        <a:t>PV</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7000"/>
                        </a:lnSpc>
                        <a:spcBef>
                          <a:spcPts val="0"/>
                        </a:spcBef>
                        <a:spcAft>
                          <a:spcPts val="0"/>
                        </a:spcAft>
                      </a:pPr>
                      <a:r>
                        <a:rPr lang="en-US" sz="1300" b="0" kern="100" dirty="0">
                          <a:effectLst/>
                          <a:latin typeface="DM Sans" pitchFamily="2" charset="0"/>
                          <a:ea typeface="Aptos" panose="020B0004020202020204" pitchFamily="34" charset="0"/>
                          <a:cs typeface="Times New Roman" panose="02020603050405020304" pitchFamily="18" charset="0"/>
                        </a:rPr>
                        <a:t>Photovoltaic</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80616036"/>
                  </a:ext>
                </a:extLst>
              </a:tr>
              <a:tr h="179057">
                <a:tc>
                  <a:txBody>
                    <a:bodyPr/>
                    <a:lstStyle/>
                    <a:p>
                      <a:pPr marL="0" marR="0">
                        <a:lnSpc>
                          <a:spcPct val="107000"/>
                        </a:lnSpc>
                        <a:spcBef>
                          <a:spcPts val="0"/>
                        </a:spcBef>
                        <a:spcAft>
                          <a:spcPts val="0"/>
                        </a:spcAft>
                      </a:pPr>
                      <a:r>
                        <a:rPr lang="en-US" sz="1300" b="1" kern="100" dirty="0">
                          <a:effectLst/>
                          <a:latin typeface="DM Sans" pitchFamily="2" charset="0"/>
                          <a:ea typeface="Aptos" panose="020B0004020202020204" pitchFamily="34" charset="0"/>
                          <a:cs typeface="Times New Roman" panose="02020603050405020304" pitchFamily="18" charset="0"/>
                        </a:rPr>
                        <a:t>RD</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7000"/>
                        </a:lnSpc>
                        <a:spcBef>
                          <a:spcPts val="0"/>
                        </a:spcBef>
                        <a:spcAft>
                          <a:spcPts val="0"/>
                        </a:spcAft>
                      </a:pPr>
                      <a:r>
                        <a:rPr lang="en-US" sz="1300" b="0" kern="100">
                          <a:effectLst/>
                          <a:latin typeface="DM Sans" pitchFamily="2" charset="0"/>
                          <a:ea typeface="Aptos" panose="020B0004020202020204" pitchFamily="34" charset="0"/>
                          <a:cs typeface="Times New Roman" panose="02020603050405020304" pitchFamily="18" charset="0"/>
                        </a:rPr>
                        <a:t>Renewable Diesel</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21363521"/>
                  </a:ext>
                </a:extLst>
              </a:tr>
              <a:tr h="179057">
                <a:tc>
                  <a:txBody>
                    <a:bodyPr/>
                    <a:lstStyle/>
                    <a:p>
                      <a:pPr marL="0" marR="0">
                        <a:lnSpc>
                          <a:spcPct val="107000"/>
                        </a:lnSpc>
                        <a:spcBef>
                          <a:spcPts val="0"/>
                        </a:spcBef>
                        <a:spcAft>
                          <a:spcPts val="0"/>
                        </a:spcAft>
                      </a:pPr>
                      <a:r>
                        <a:rPr lang="en-US" sz="1300" b="1" kern="100" dirty="0">
                          <a:effectLst/>
                          <a:latin typeface="DM Sans" pitchFamily="2" charset="0"/>
                          <a:ea typeface="Aptos" panose="020B0004020202020204" pitchFamily="34" charset="0"/>
                          <a:cs typeface="Times New Roman" panose="02020603050405020304" pitchFamily="18" charset="0"/>
                        </a:rPr>
                        <a:t>RFS</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7000"/>
                        </a:lnSpc>
                        <a:spcBef>
                          <a:spcPts val="0"/>
                        </a:spcBef>
                        <a:spcAft>
                          <a:spcPts val="0"/>
                        </a:spcAft>
                      </a:pPr>
                      <a:r>
                        <a:rPr lang="en-US" sz="1300" b="0" kern="100">
                          <a:effectLst/>
                          <a:latin typeface="DM Sans" pitchFamily="2" charset="0"/>
                          <a:ea typeface="Aptos" panose="020B0004020202020204" pitchFamily="34" charset="0"/>
                          <a:cs typeface="Times New Roman" panose="02020603050405020304" pitchFamily="18" charset="0"/>
                        </a:rPr>
                        <a:t>Renewable Fuel Standard</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02118507"/>
                  </a:ext>
                </a:extLst>
              </a:tr>
              <a:tr h="179057">
                <a:tc>
                  <a:txBody>
                    <a:bodyPr/>
                    <a:lstStyle/>
                    <a:p>
                      <a:pPr marL="0" marR="0">
                        <a:lnSpc>
                          <a:spcPct val="107000"/>
                        </a:lnSpc>
                        <a:spcBef>
                          <a:spcPts val="0"/>
                        </a:spcBef>
                        <a:spcAft>
                          <a:spcPts val="0"/>
                        </a:spcAft>
                      </a:pPr>
                      <a:r>
                        <a:rPr lang="en-US" sz="1300" b="1" kern="100" dirty="0">
                          <a:effectLst/>
                          <a:latin typeface="DM Sans" pitchFamily="2" charset="0"/>
                          <a:ea typeface="Aptos" panose="020B0004020202020204" pitchFamily="34" charset="0"/>
                          <a:cs typeface="Times New Roman" panose="02020603050405020304" pitchFamily="18" charset="0"/>
                        </a:rPr>
                        <a:t>RINS</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7000"/>
                        </a:lnSpc>
                        <a:spcBef>
                          <a:spcPts val="0"/>
                        </a:spcBef>
                        <a:spcAft>
                          <a:spcPts val="0"/>
                        </a:spcAft>
                      </a:pPr>
                      <a:r>
                        <a:rPr lang="en-US" sz="1300" b="0" kern="100" dirty="0">
                          <a:effectLst/>
                          <a:latin typeface="DM Sans" pitchFamily="2" charset="0"/>
                          <a:ea typeface="Aptos" panose="020B0004020202020204" pitchFamily="34" charset="0"/>
                          <a:cs typeface="Times New Roman" panose="02020603050405020304" pitchFamily="18" charset="0"/>
                        </a:rPr>
                        <a:t>Renewable Identification Numbers</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29042290"/>
                  </a:ext>
                </a:extLst>
              </a:tr>
              <a:tr h="179057">
                <a:tc>
                  <a:txBody>
                    <a:bodyPr/>
                    <a:lstStyle/>
                    <a:p>
                      <a:pPr marL="0" marR="0">
                        <a:lnSpc>
                          <a:spcPct val="107000"/>
                        </a:lnSpc>
                        <a:spcBef>
                          <a:spcPts val="0"/>
                        </a:spcBef>
                        <a:spcAft>
                          <a:spcPts val="0"/>
                        </a:spcAft>
                      </a:pPr>
                      <a:r>
                        <a:rPr lang="en-US" sz="1300" b="1" kern="100" dirty="0">
                          <a:effectLst/>
                          <a:latin typeface="DM Sans" pitchFamily="2" charset="0"/>
                          <a:ea typeface="Aptos" panose="020B0004020202020204" pitchFamily="34" charset="0"/>
                          <a:cs typeface="Times New Roman" panose="02020603050405020304" pitchFamily="18" charset="0"/>
                        </a:rPr>
                        <a:t>SAF</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7000"/>
                        </a:lnSpc>
                        <a:spcBef>
                          <a:spcPts val="0"/>
                        </a:spcBef>
                        <a:spcAft>
                          <a:spcPts val="0"/>
                        </a:spcAft>
                      </a:pPr>
                      <a:r>
                        <a:rPr lang="en-US" sz="1300" b="0" kern="100">
                          <a:effectLst/>
                          <a:latin typeface="DM Sans" pitchFamily="2" charset="0"/>
                          <a:ea typeface="Aptos" panose="020B0004020202020204" pitchFamily="34" charset="0"/>
                          <a:cs typeface="Times New Roman" panose="02020603050405020304" pitchFamily="18" charset="0"/>
                        </a:rPr>
                        <a:t>Sustainable Aviation Fuel</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4179051"/>
                  </a:ext>
                </a:extLst>
              </a:tr>
              <a:tr h="179057">
                <a:tc>
                  <a:txBody>
                    <a:bodyPr/>
                    <a:lstStyle/>
                    <a:p>
                      <a:pPr marL="0" marR="0">
                        <a:lnSpc>
                          <a:spcPct val="107000"/>
                        </a:lnSpc>
                        <a:spcBef>
                          <a:spcPts val="0"/>
                        </a:spcBef>
                        <a:spcAft>
                          <a:spcPts val="0"/>
                        </a:spcAft>
                      </a:pPr>
                      <a:r>
                        <a:rPr lang="en-US" sz="1300" b="1" kern="100" dirty="0">
                          <a:effectLst/>
                          <a:latin typeface="DM Sans" pitchFamily="2" charset="0"/>
                          <a:ea typeface="Aptos" panose="020B0004020202020204" pitchFamily="34" charset="0"/>
                          <a:cs typeface="Times New Roman" panose="02020603050405020304" pitchFamily="18" charset="0"/>
                        </a:rPr>
                        <a:t>SMR</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7000"/>
                        </a:lnSpc>
                        <a:spcBef>
                          <a:spcPts val="0"/>
                        </a:spcBef>
                        <a:spcAft>
                          <a:spcPts val="0"/>
                        </a:spcAft>
                      </a:pPr>
                      <a:r>
                        <a:rPr lang="en-US" sz="1300" b="0" kern="100" dirty="0">
                          <a:effectLst/>
                          <a:latin typeface="DM Sans" pitchFamily="2" charset="0"/>
                          <a:ea typeface="Aptos" panose="020B0004020202020204" pitchFamily="34" charset="0"/>
                          <a:cs typeface="Times New Roman" panose="02020603050405020304" pitchFamily="18" charset="0"/>
                        </a:rPr>
                        <a:t>Steam Methane Reforming</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44476782"/>
                  </a:ext>
                </a:extLst>
              </a:tr>
              <a:tr h="179057">
                <a:tc>
                  <a:txBody>
                    <a:bodyPr/>
                    <a:lstStyle/>
                    <a:p>
                      <a:pPr marL="0" marR="0">
                        <a:lnSpc>
                          <a:spcPct val="107000"/>
                        </a:lnSpc>
                        <a:spcBef>
                          <a:spcPts val="0"/>
                        </a:spcBef>
                        <a:spcAft>
                          <a:spcPts val="0"/>
                        </a:spcAft>
                      </a:pPr>
                      <a:r>
                        <a:rPr lang="en-US" sz="1300" b="1" kern="100" dirty="0">
                          <a:effectLst/>
                          <a:latin typeface="DM Sans" pitchFamily="2" charset="0"/>
                          <a:ea typeface="Aptos" panose="020B0004020202020204" pitchFamily="34" charset="0"/>
                          <a:cs typeface="Times New Roman" panose="02020603050405020304" pitchFamily="18" charset="0"/>
                        </a:rPr>
                        <a:t>VMT</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7000"/>
                        </a:lnSpc>
                        <a:spcBef>
                          <a:spcPts val="0"/>
                        </a:spcBef>
                        <a:spcAft>
                          <a:spcPts val="0"/>
                        </a:spcAft>
                      </a:pPr>
                      <a:r>
                        <a:rPr lang="en-US" sz="1300" b="0" kern="100" dirty="0">
                          <a:effectLst/>
                          <a:latin typeface="DM Sans" pitchFamily="2" charset="0"/>
                          <a:ea typeface="Aptos" panose="020B0004020202020204" pitchFamily="34" charset="0"/>
                          <a:cs typeface="Times New Roman" panose="02020603050405020304" pitchFamily="18" charset="0"/>
                        </a:rPr>
                        <a:t>Vehicle-Miles Traveled</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79473182"/>
                  </a:ext>
                </a:extLst>
              </a:tr>
              <a:tr h="179057">
                <a:tc>
                  <a:txBody>
                    <a:bodyPr/>
                    <a:lstStyle/>
                    <a:p>
                      <a:pPr marL="0" marR="0">
                        <a:lnSpc>
                          <a:spcPct val="107000"/>
                        </a:lnSpc>
                        <a:spcBef>
                          <a:spcPts val="0"/>
                        </a:spcBef>
                        <a:spcAft>
                          <a:spcPts val="0"/>
                        </a:spcAft>
                      </a:pPr>
                      <a:r>
                        <a:rPr lang="en-US" sz="1300" b="1" kern="100" dirty="0">
                          <a:effectLst/>
                          <a:latin typeface="DM Sans" pitchFamily="2" charset="0"/>
                          <a:ea typeface="Aptos" panose="020B0004020202020204" pitchFamily="34" charset="0"/>
                          <a:cs typeface="Times New Roman" panose="02020603050405020304" pitchFamily="18" charset="0"/>
                        </a:rPr>
                        <a:t>VOM</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7000"/>
                        </a:lnSpc>
                        <a:spcBef>
                          <a:spcPts val="0"/>
                        </a:spcBef>
                        <a:spcAft>
                          <a:spcPts val="0"/>
                        </a:spcAft>
                      </a:pPr>
                      <a:r>
                        <a:rPr lang="en-US" sz="1300" b="0" kern="100" dirty="0">
                          <a:effectLst/>
                          <a:latin typeface="DM Sans" pitchFamily="2" charset="0"/>
                          <a:ea typeface="Aptos" panose="020B0004020202020204" pitchFamily="34" charset="0"/>
                          <a:cs typeface="Times New Roman" panose="02020603050405020304" pitchFamily="18" charset="0"/>
                        </a:rPr>
                        <a:t>Variable Operation and Maintenance</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17829578"/>
                  </a:ext>
                </a:extLst>
              </a:tr>
              <a:tr h="179057">
                <a:tc>
                  <a:txBody>
                    <a:bodyPr/>
                    <a:lstStyle/>
                    <a:p>
                      <a:pPr marL="0" marR="0">
                        <a:lnSpc>
                          <a:spcPct val="107000"/>
                        </a:lnSpc>
                        <a:spcBef>
                          <a:spcPts val="0"/>
                        </a:spcBef>
                        <a:spcAft>
                          <a:spcPts val="0"/>
                        </a:spcAft>
                      </a:pPr>
                      <a:r>
                        <a:rPr lang="en-US" sz="1300" b="1" kern="100" dirty="0">
                          <a:effectLst/>
                          <a:latin typeface="DM Sans" pitchFamily="2" charset="0"/>
                          <a:ea typeface="Aptos" panose="020B0004020202020204" pitchFamily="34" charset="0"/>
                          <a:cs typeface="Times New Roman" panose="02020603050405020304" pitchFamily="18" charset="0"/>
                        </a:rPr>
                        <a:t>WTI</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7000"/>
                        </a:lnSpc>
                        <a:spcBef>
                          <a:spcPts val="0"/>
                        </a:spcBef>
                        <a:spcAft>
                          <a:spcPts val="0"/>
                        </a:spcAft>
                      </a:pPr>
                      <a:r>
                        <a:rPr lang="en-US" sz="1300" b="0" kern="100" dirty="0">
                          <a:effectLst/>
                          <a:latin typeface="DM Sans" pitchFamily="2" charset="0"/>
                          <a:ea typeface="Aptos" panose="020B0004020202020204" pitchFamily="34" charset="0"/>
                          <a:cs typeface="Times New Roman" panose="02020603050405020304" pitchFamily="18" charset="0"/>
                        </a:rPr>
                        <a:t>West Texas Intermediate</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70771340"/>
                  </a:ext>
                </a:extLst>
              </a:tr>
              <a:tr h="179057">
                <a:tc>
                  <a:txBody>
                    <a:bodyPr/>
                    <a:lstStyle/>
                    <a:p>
                      <a:pPr marL="0" marR="0">
                        <a:lnSpc>
                          <a:spcPct val="107000"/>
                        </a:lnSpc>
                        <a:spcBef>
                          <a:spcPts val="0"/>
                        </a:spcBef>
                        <a:spcAft>
                          <a:spcPts val="0"/>
                        </a:spcAft>
                      </a:pPr>
                      <a:r>
                        <a:rPr lang="en-US" sz="1300" b="1" kern="100" dirty="0">
                          <a:effectLst/>
                          <a:latin typeface="DM Sans" pitchFamily="2" charset="0"/>
                          <a:ea typeface="Aptos" panose="020B0004020202020204" pitchFamily="34" charset="0"/>
                          <a:cs typeface="Times New Roman" panose="02020603050405020304" pitchFamily="18" charset="0"/>
                        </a:rPr>
                        <a:t>ZEV</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7000"/>
                        </a:lnSpc>
                        <a:spcBef>
                          <a:spcPts val="0"/>
                        </a:spcBef>
                        <a:spcAft>
                          <a:spcPts val="0"/>
                        </a:spcAft>
                      </a:pPr>
                      <a:r>
                        <a:rPr lang="en-US" sz="1300" b="0" kern="100" dirty="0">
                          <a:effectLst/>
                          <a:latin typeface="DM Sans" pitchFamily="2" charset="0"/>
                          <a:ea typeface="Aptos" panose="020B0004020202020204" pitchFamily="34" charset="0"/>
                          <a:cs typeface="Times New Roman" panose="02020603050405020304" pitchFamily="18" charset="0"/>
                        </a:rPr>
                        <a:t>Zero-Emission Vehicle</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63851030"/>
                  </a:ext>
                </a:extLst>
              </a:tr>
            </a:tbl>
          </a:graphicData>
        </a:graphic>
      </p:graphicFrame>
    </p:spTree>
    <p:extLst>
      <p:ext uri="{BB962C8B-B14F-4D97-AF65-F5344CB8AC3E}">
        <p14:creationId xmlns:p14="http://schemas.microsoft.com/office/powerpoint/2010/main" val="488391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60996" y="248718"/>
            <a:ext cx="4272015" cy="3167480"/>
          </a:xfrm>
        </p:spPr>
        <p:txBody>
          <a:bodyPr>
            <a:noAutofit/>
          </a:bodyPr>
          <a:lstStyle/>
          <a:p>
            <a:br>
              <a:rPr lang="en-US" sz="1400" dirty="0"/>
            </a:br>
            <a:br>
              <a:rPr lang="en-US" sz="1400" dirty="0"/>
            </a:br>
            <a:br>
              <a:rPr lang="en-US" sz="1400" dirty="0"/>
            </a:br>
            <a:br>
              <a:rPr lang="en-US" sz="1400" dirty="0"/>
            </a:br>
            <a:br>
              <a:rPr lang="en-US" sz="1400" dirty="0"/>
            </a:br>
            <a:br>
              <a:rPr lang="en-US" sz="1400" dirty="0"/>
            </a:br>
            <a:r>
              <a:rPr lang="en-US" sz="2500" b="1" dirty="0"/>
              <a:t>Study Background</a:t>
            </a:r>
          </a:p>
        </p:txBody>
      </p:sp>
      <p:sp>
        <p:nvSpPr>
          <p:cNvPr id="2" name="Text Placeholder 1">
            <a:extLst>
              <a:ext uri="{FF2B5EF4-FFF2-40B4-BE49-F238E27FC236}">
                <a16:creationId xmlns:a16="http://schemas.microsoft.com/office/drawing/2014/main" id="{7C8845B6-B640-8A93-F3AD-D1AC341DC2B4}"/>
              </a:ext>
            </a:extLst>
          </p:cNvPr>
          <p:cNvSpPr>
            <a:spLocks noGrp="1"/>
          </p:cNvSpPr>
          <p:nvPr>
            <p:ph type="body" sz="quarter" idx="13"/>
          </p:nvPr>
        </p:nvSpPr>
        <p:spPr>
          <a:xfrm>
            <a:off x="4682852" y="296214"/>
            <a:ext cx="6942020" cy="5977169"/>
          </a:xfrm>
        </p:spPr>
        <p:txBody>
          <a:bodyPr>
            <a:normAutofit lnSpcReduction="10000"/>
          </a:bodyPr>
          <a:lstStyle/>
          <a:p>
            <a:r>
              <a:rPr lang="en-US" sz="1600" b="1" dirty="0"/>
              <a:t>On August 16, 2022, the Inflation Reduction Act (IRA) went into effect</a:t>
            </a:r>
            <a:endParaRPr lang="en-US" sz="1600" b="1" baseline="30000" dirty="0"/>
          </a:p>
          <a:p>
            <a:pPr lvl="1"/>
            <a:r>
              <a:rPr lang="en-US" sz="1600" dirty="0"/>
              <a:t>Providing billions in tax credits, rebates, and other incentives for clean energy deployment</a:t>
            </a:r>
          </a:p>
          <a:p>
            <a:pPr lvl="1"/>
            <a:r>
              <a:rPr lang="en-US" sz="1600" dirty="0"/>
              <a:t>Supporting investments in clean energy projects</a:t>
            </a:r>
          </a:p>
          <a:p>
            <a:pPr lvl="1"/>
            <a:r>
              <a:rPr lang="en-US" sz="1600" dirty="0"/>
              <a:t>Expanding domestic supply-chains</a:t>
            </a:r>
          </a:p>
          <a:p>
            <a:pPr lvl="1"/>
            <a:r>
              <a:rPr lang="en-US" sz="1600" dirty="0"/>
              <a:t>Supporting jobs and other economic benefits </a:t>
            </a:r>
          </a:p>
          <a:p>
            <a:pPr lvl="1"/>
            <a:r>
              <a:rPr lang="en-US" sz="1600" dirty="0"/>
              <a:t>Lowering greenhouse gas (GHG) emissions</a:t>
            </a:r>
          </a:p>
          <a:p>
            <a:r>
              <a:rPr lang="en-US" sz="1600" b="1" dirty="0"/>
              <a:t>This study seeks to estimate </a:t>
            </a:r>
            <a:r>
              <a:rPr lang="en-US" sz="1600" b="1" dirty="0">
                <a:solidFill>
                  <a:schemeClr val="accent2">
                    <a:lumMod val="60000"/>
                    <a:lumOff val="40000"/>
                  </a:schemeClr>
                </a:solidFill>
              </a:rPr>
              <a:t>incremental</a:t>
            </a:r>
            <a:r>
              <a:rPr lang="en-US" sz="1600" b="1" dirty="0"/>
              <a:t> economy-wide impacts of IRA</a:t>
            </a:r>
          </a:p>
          <a:p>
            <a:pPr lvl="1"/>
            <a:r>
              <a:rPr lang="en-US" sz="1600" dirty="0">
                <a:effectLst/>
              </a:rPr>
              <a:t>Results capture net additional economic benefits attributable to IRA that are beyond those benefits that occur due to state policies and clean energy activity that is expected regardless of IRA</a:t>
            </a:r>
          </a:p>
          <a:p>
            <a:pPr lvl="1"/>
            <a:r>
              <a:rPr lang="en-US" sz="1600" dirty="0"/>
              <a:t>Combining state-of-the-art sector modeling and macroeconomic modeling</a:t>
            </a:r>
          </a:p>
          <a:p>
            <a:pPr lvl="2"/>
            <a:r>
              <a:rPr lang="en-US" sz="1600" dirty="0"/>
              <a:t>Individual sector models for power, transportation, buildings, and fuels to project impacts of IRA on each market segment</a:t>
            </a:r>
          </a:p>
          <a:p>
            <a:pPr lvl="2"/>
            <a:r>
              <a:rPr lang="en-US" sz="1600" dirty="0"/>
              <a:t>Macroeconomic modeling uses sector projections to estimate economic impacts</a:t>
            </a:r>
          </a:p>
          <a:p>
            <a:pPr lvl="1"/>
            <a:r>
              <a:rPr lang="en-US" sz="1600" dirty="0"/>
              <a:t>Full accounting of benefits and costs</a:t>
            </a:r>
          </a:p>
          <a:p>
            <a:pPr lvl="2"/>
            <a:r>
              <a:rPr lang="en-US" sz="1600" dirty="0"/>
              <a:t>Modeling includes not just the positive impacts, but also the costs of funding IRA, displaced economic activities (e.g., displaced fuels), and costs of private sector financing</a:t>
            </a:r>
          </a:p>
          <a:p>
            <a:pPr marL="0" indent="0">
              <a:buNone/>
            </a:pPr>
            <a:endParaRPr lang="en-US" sz="2800" baseline="30000" dirty="0"/>
          </a:p>
        </p:txBody>
      </p:sp>
      <p:sp>
        <p:nvSpPr>
          <p:cNvPr id="3" name="Slide Number Placeholder 2"/>
          <p:cNvSpPr>
            <a:spLocks noGrp="1"/>
          </p:cNvSpPr>
          <p:nvPr>
            <p:ph type="sldNum" sz="quarter" idx="4294967295"/>
          </p:nvPr>
        </p:nvSpPr>
        <p:spPr>
          <a:xfrm>
            <a:off x="9510170" y="6406593"/>
            <a:ext cx="2411412" cy="365125"/>
          </a:xfrm>
        </p:spPr>
        <p:txBody>
          <a:bodyPr/>
          <a:lstStyle/>
          <a:p>
            <a:fld id="{F384092C-9B9C-9748-AC6A-F06C9D03AD52}" type="slidenum">
              <a:rPr lang="en-US" smtClean="0">
                <a:latin typeface="DM Sans" pitchFamily="2" charset="0"/>
              </a:rPr>
              <a:pPr/>
              <a:t>3</a:t>
            </a:fld>
            <a:endParaRPr lang="en-US">
              <a:latin typeface="DM Sans" pitchFamily="2" charset="0"/>
            </a:endParaRPr>
          </a:p>
        </p:txBody>
      </p:sp>
      <p:pic>
        <p:nvPicPr>
          <p:cNvPr id="1026" name="Picture 2">
            <a:extLst>
              <a:ext uri="{FF2B5EF4-FFF2-40B4-BE49-F238E27FC236}">
                <a16:creationId xmlns:a16="http://schemas.microsoft.com/office/drawing/2014/main" id="{43A2FD3A-E58F-4C13-CD46-AC806FE0C1E3}"/>
              </a:ext>
            </a:extLst>
          </p:cNvPr>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rcRect/>
          <a:stretch>
            <a:fillRect/>
          </a:stretch>
        </p:blipFill>
        <p:spPr bwMode="auto">
          <a:xfrm>
            <a:off x="0" y="3922836"/>
            <a:ext cx="4617720" cy="293516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4FAD6F6-50DD-EF59-940E-233E763410AE}"/>
              </a:ext>
            </a:extLst>
          </p:cNvPr>
          <p:cNvSpPr txBox="1"/>
          <p:nvPr/>
        </p:nvSpPr>
        <p:spPr>
          <a:xfrm>
            <a:off x="5006967" y="6466137"/>
            <a:ext cx="6494751" cy="246221"/>
          </a:xfrm>
          <a:prstGeom prst="rect">
            <a:avLst/>
          </a:prstGeom>
          <a:noFill/>
        </p:spPr>
        <p:txBody>
          <a:bodyPr wrap="square">
            <a:spAutoFit/>
          </a:bodyPr>
          <a:lstStyle/>
          <a:p>
            <a:r>
              <a:rPr lang="en-US" sz="1000" baseline="30000" dirty="0">
                <a:solidFill>
                  <a:schemeClr val="bg1"/>
                </a:solidFill>
                <a:latin typeface="DM Sans" pitchFamily="2" charset="0"/>
              </a:rPr>
              <a:t>1</a:t>
            </a:r>
            <a:r>
              <a:rPr lang="en-US" sz="1000" dirty="0">
                <a:solidFill>
                  <a:schemeClr val="bg1"/>
                </a:solidFill>
                <a:latin typeface="DM Sans" pitchFamily="2" charset="0"/>
              </a:rPr>
              <a:t>See slide 27 for a list of acronyms.</a:t>
            </a:r>
            <a:endParaRPr lang="en-US" sz="1000" baseline="30000" dirty="0">
              <a:solidFill>
                <a:schemeClr val="bg1"/>
              </a:solidFill>
              <a:latin typeface="DM Sans" pitchFamily="2" charset="0"/>
            </a:endParaRPr>
          </a:p>
        </p:txBody>
      </p:sp>
    </p:spTree>
    <p:extLst>
      <p:ext uri="{BB962C8B-B14F-4D97-AF65-F5344CB8AC3E}">
        <p14:creationId xmlns:p14="http://schemas.microsoft.com/office/powerpoint/2010/main" val="4122017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99192C51-B764-4A9B-9587-5EF8B628B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2"/>
          <p:cNvSpPr>
            <a:spLocks noGrp="1"/>
          </p:cNvSpPr>
          <p:nvPr>
            <p:ph type="title"/>
          </p:nvPr>
        </p:nvSpPr>
        <p:spPr>
          <a:xfrm>
            <a:off x="153512" y="288793"/>
            <a:ext cx="4578674" cy="2739413"/>
          </a:xfrm>
        </p:spPr>
        <p:txBody>
          <a:bodyPr vert="horz" lIns="91440" tIns="45720" rIns="91440" bIns="45720" rtlCol="0" anchor="ctr">
            <a:normAutofit/>
          </a:bodyPr>
          <a:lstStyle/>
          <a:p>
            <a:r>
              <a:rPr lang="en-US">
                <a:latin typeface="DM Sans" pitchFamily="2" charset="0"/>
              </a:rPr>
              <a:t>Study Methodology</a:t>
            </a:r>
          </a:p>
        </p:txBody>
      </p:sp>
      <p:sp>
        <p:nvSpPr>
          <p:cNvPr id="3" name="Slide Number Placeholder 2"/>
          <p:cNvSpPr>
            <a:spLocks noGrp="1"/>
          </p:cNvSpPr>
          <p:nvPr>
            <p:ph type="sldNum" sz="quarter" idx="12"/>
          </p:nvPr>
        </p:nvSpPr>
        <p:spPr>
          <a:xfrm>
            <a:off x="10777324" y="6408209"/>
            <a:ext cx="1160675" cy="365125"/>
          </a:xfrm>
        </p:spPr>
        <p:txBody>
          <a:bodyPr vert="horz" lIns="91440" tIns="45720" rIns="91440" bIns="45720" rtlCol="0" anchor="ctr">
            <a:normAutofit/>
          </a:bodyPr>
          <a:lstStyle/>
          <a:p>
            <a:pPr>
              <a:spcAft>
                <a:spcPts val="600"/>
              </a:spcAft>
              <a:defRPr/>
            </a:pPr>
            <a:fld id="{F384092C-9B9C-9748-AC6A-F06C9D03AD52}" type="slidenum">
              <a:rPr lang="en-US" smtClean="0">
                <a:solidFill>
                  <a:schemeClr val="tx1">
                    <a:lumMod val="75000"/>
                    <a:lumOff val="25000"/>
                  </a:schemeClr>
                </a:solidFill>
              </a:rPr>
              <a:pPr>
                <a:spcAft>
                  <a:spcPts val="600"/>
                </a:spcAft>
                <a:defRPr/>
              </a:pPr>
              <a:t>4</a:t>
            </a:fld>
            <a:endParaRPr lang="en-US">
              <a:solidFill>
                <a:schemeClr val="tx1">
                  <a:lumMod val="75000"/>
                  <a:lumOff val="25000"/>
                </a:schemeClr>
              </a:solidFill>
            </a:endParaRPr>
          </a:p>
        </p:txBody>
      </p:sp>
      <p:graphicFrame>
        <p:nvGraphicFramePr>
          <p:cNvPr id="18" name="Text Placeholder 1">
            <a:extLst>
              <a:ext uri="{FF2B5EF4-FFF2-40B4-BE49-F238E27FC236}">
                <a16:creationId xmlns:a16="http://schemas.microsoft.com/office/drawing/2014/main" id="{8B8491FE-42C9-BC79-BF0F-9CEBD3C89CDE}"/>
              </a:ext>
            </a:extLst>
          </p:cNvPr>
          <p:cNvGraphicFramePr/>
          <p:nvPr>
            <p:extLst>
              <p:ext uri="{D42A27DB-BD31-4B8C-83A1-F6EECF244321}">
                <p14:modId xmlns:p14="http://schemas.microsoft.com/office/powerpoint/2010/main" val="2304063457"/>
              </p:ext>
            </p:extLst>
          </p:nvPr>
        </p:nvGraphicFramePr>
        <p:xfrm>
          <a:off x="5165678" y="203200"/>
          <a:ext cx="6470201" cy="57881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a:extLst>
              <a:ext uri="{FF2B5EF4-FFF2-40B4-BE49-F238E27FC236}">
                <a16:creationId xmlns:a16="http://schemas.microsoft.com/office/drawing/2014/main" id="{CB09CDFA-B238-2DD9-5DA1-3708A04CA7BD}"/>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a:stretch/>
        </p:blipFill>
        <p:spPr bwMode="auto">
          <a:xfrm>
            <a:off x="0" y="3837213"/>
            <a:ext cx="4925746" cy="299349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46BC2DA-23F4-2234-A2C4-E3D501EF2890}"/>
              </a:ext>
            </a:extLst>
          </p:cNvPr>
          <p:cNvSpPr txBox="1"/>
          <p:nvPr/>
        </p:nvSpPr>
        <p:spPr>
          <a:xfrm>
            <a:off x="4959927" y="6123488"/>
            <a:ext cx="6675952" cy="810478"/>
          </a:xfrm>
          <a:prstGeom prst="rect">
            <a:avLst/>
          </a:prstGeom>
          <a:noFill/>
        </p:spPr>
        <p:txBody>
          <a:bodyPr wrap="square">
            <a:spAutoFit/>
          </a:bodyPr>
          <a:lstStyle/>
          <a:p>
            <a:r>
              <a:rPr lang="en-US" sz="1000" baseline="30000" dirty="0">
                <a:latin typeface="DM Sans" pitchFamily="2" charset="0"/>
              </a:rPr>
              <a:t>1</a:t>
            </a:r>
            <a:r>
              <a:rPr lang="en-US" sz="1000" dirty="0">
                <a:latin typeface="DM Sans" pitchFamily="2" charset="0"/>
              </a:rPr>
              <a:t>See slide 27 for a list of acronyms.</a:t>
            </a:r>
            <a:endParaRPr lang="en-US" sz="1000" baseline="30000" dirty="0">
              <a:latin typeface="DM Sans" pitchFamily="2" charset="0"/>
            </a:endParaRPr>
          </a:p>
          <a:p>
            <a:r>
              <a:rPr lang="en-US" sz="1000" baseline="30000" dirty="0">
                <a:latin typeface="DM Sans" pitchFamily="2" charset="0"/>
              </a:rPr>
              <a:t>2</a:t>
            </a:r>
            <a:r>
              <a:rPr lang="en-US" sz="1000" dirty="0">
                <a:latin typeface="DM Sans" pitchFamily="2" charset="0"/>
              </a:rPr>
              <a:t>Jobs include direct jobs associated with investments, supply-chain jobs (indirect jobs), and jobs associated with spending from increased incomes (induced jobs).</a:t>
            </a:r>
          </a:p>
          <a:p>
            <a:endParaRPr lang="en-US" sz="1000" dirty="0">
              <a:latin typeface="DM Sans" pitchFamily="2" charset="0"/>
            </a:endParaRPr>
          </a:p>
          <a:p>
            <a:endParaRPr lang="en-US" sz="1000" baseline="30000" dirty="0">
              <a:latin typeface="DM Sans" pitchFamily="2" charset="0"/>
            </a:endParaRPr>
          </a:p>
        </p:txBody>
      </p:sp>
    </p:spTree>
    <p:extLst>
      <p:ext uri="{BB962C8B-B14F-4D97-AF65-F5344CB8AC3E}">
        <p14:creationId xmlns:p14="http://schemas.microsoft.com/office/powerpoint/2010/main" val="525587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Placeholder 1">
            <a:extLst>
              <a:ext uri="{FF2B5EF4-FFF2-40B4-BE49-F238E27FC236}">
                <a16:creationId xmlns:a16="http://schemas.microsoft.com/office/drawing/2014/main" id="{2D3AC8BE-6464-314C-4496-DCF9691D1A22}"/>
              </a:ext>
            </a:extLst>
          </p:cNvPr>
          <p:cNvSpPr txBox="1">
            <a:spLocks/>
          </p:cNvSpPr>
          <p:nvPr/>
        </p:nvSpPr>
        <p:spPr>
          <a:xfrm>
            <a:off x="1393749" y="4385706"/>
            <a:ext cx="8605273" cy="720683"/>
          </a:xfrm>
          <a:prstGeom prst="rect">
            <a:avLst/>
          </a:prstGeom>
        </p:spPr>
        <p:txBody>
          <a:bodyPr vert="horz" lIns="0" tIns="45720" rIns="0" bIns="45720" rtlCol="0" anchor="b">
            <a:noAutofit/>
          </a:bodyPr>
          <a:lstStyle>
            <a:lvl1pPr marL="0" indent="0" algn="l" defTabSz="914400" rtl="0" eaLnBrk="1" latinLnBrk="0" hangingPunct="1">
              <a:lnSpc>
                <a:spcPct val="90000"/>
              </a:lnSpc>
              <a:spcBef>
                <a:spcPts val="1000"/>
              </a:spcBef>
              <a:buFontTx/>
              <a:buNone/>
              <a:defRPr sz="2333" b="0" i="0" kern="1200">
                <a:solidFill>
                  <a:schemeClr val="bg1"/>
                </a:solidFill>
                <a:latin typeface="+mn-lt"/>
                <a:ea typeface="+mn-ea"/>
                <a:cs typeface="+mn-cs"/>
              </a:defRPr>
            </a:lvl1pPr>
            <a:lvl2pPr marL="457182"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363"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545"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727"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a:latin typeface="DM Sans" pitchFamily="2" charset="0"/>
              </a:rPr>
              <a:t>Sector Modeling Methodology</a:t>
            </a:r>
          </a:p>
        </p:txBody>
      </p:sp>
      <p:pic>
        <p:nvPicPr>
          <p:cNvPr id="4" name="Picture Placeholder 3">
            <a:extLst>
              <a:ext uri="{FF2B5EF4-FFF2-40B4-BE49-F238E27FC236}">
                <a16:creationId xmlns:a16="http://schemas.microsoft.com/office/drawing/2014/main" id="{1BD63134-F65A-D909-AAEA-57E74101F7D6}"/>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a:stretch/>
        </p:blipFill>
        <p:spPr>
          <a:prstGeom prst="rect">
            <a:avLst/>
          </a:prstGeom>
        </p:spPr>
      </p:pic>
    </p:spTree>
    <p:extLst>
      <p:ext uri="{BB962C8B-B14F-4D97-AF65-F5344CB8AC3E}">
        <p14:creationId xmlns:p14="http://schemas.microsoft.com/office/powerpoint/2010/main" val="3599898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US"/>
              <a:t>IRA Impacts Scenario Development</a:t>
            </a:r>
          </a:p>
        </p:txBody>
      </p:sp>
      <p:sp>
        <p:nvSpPr>
          <p:cNvPr id="3" name="Slide Number Placeholder 2"/>
          <p:cNvSpPr>
            <a:spLocks noGrp="1"/>
          </p:cNvSpPr>
          <p:nvPr>
            <p:ph type="sldNum" sz="quarter" idx="12"/>
          </p:nvPr>
        </p:nvSpPr>
        <p:spPr/>
        <p:txBody>
          <a:bodyPr/>
          <a:lstStyle/>
          <a:p>
            <a:fld id="{F384092C-9B9C-9748-AC6A-F06C9D03AD52}" type="slidenum">
              <a:rPr lang="en-US" smtClean="0"/>
              <a:pPr/>
              <a:t>6</a:t>
            </a:fld>
            <a:endParaRPr lang="en-US"/>
          </a:p>
        </p:txBody>
      </p:sp>
      <p:sp>
        <p:nvSpPr>
          <p:cNvPr id="4" name="Text Placeholder 3"/>
          <p:cNvSpPr>
            <a:spLocks noGrp="1"/>
          </p:cNvSpPr>
          <p:nvPr>
            <p:ph type="body" sz="quarter" idx="13"/>
          </p:nvPr>
        </p:nvSpPr>
        <p:spPr>
          <a:xfrm>
            <a:off x="925255" y="1266807"/>
            <a:ext cx="10775059" cy="5213149"/>
          </a:xfrm>
        </p:spPr>
        <p:txBody>
          <a:bodyPr>
            <a:normAutofit fontScale="92500" lnSpcReduction="20000"/>
          </a:bodyPr>
          <a:lstStyle/>
          <a:p>
            <a:pPr>
              <a:lnSpc>
                <a:spcPct val="110000"/>
              </a:lnSpc>
              <a:spcBef>
                <a:spcPts val="0"/>
              </a:spcBef>
            </a:pPr>
            <a:r>
              <a:rPr lang="en-US" sz="1800" dirty="0">
                <a:latin typeface="DM Sans" pitchFamily="2" charset="0"/>
              </a:rPr>
              <a:t>To estimate the increment effects of IRA's energy provisions, ICF modeled two scenarios: one where IRA does not exist (no-IRA baseline) and a second</a:t>
            </a:r>
            <a:r>
              <a:rPr lang="en-US" sz="1800" dirty="0"/>
              <a:t> where</a:t>
            </a:r>
            <a:r>
              <a:rPr lang="en-US" sz="1800" dirty="0">
                <a:latin typeface="DM Sans" pitchFamily="2" charset="0"/>
              </a:rPr>
              <a:t> IRA incentives are available (IRA scenario)</a:t>
            </a:r>
          </a:p>
          <a:p>
            <a:pPr lvl="1">
              <a:lnSpc>
                <a:spcPct val="110000"/>
              </a:lnSpc>
              <a:spcBef>
                <a:spcPts val="0"/>
              </a:spcBef>
            </a:pPr>
            <a:r>
              <a:rPr lang="en-US" sz="1800" dirty="0">
                <a:latin typeface="DM Sans" pitchFamily="2" charset="0"/>
              </a:rPr>
              <a:t>The difference between the two scenarios results in IRA’s incremental impacts</a:t>
            </a:r>
          </a:p>
          <a:p>
            <a:pPr>
              <a:lnSpc>
                <a:spcPct val="110000"/>
              </a:lnSpc>
              <a:spcBef>
                <a:spcPts val="0"/>
              </a:spcBef>
            </a:pPr>
            <a:r>
              <a:rPr lang="en-US" sz="1800" dirty="0">
                <a:latin typeface="DM Sans" pitchFamily="2" charset="0"/>
              </a:rPr>
              <a:t>The two scenarios </a:t>
            </a:r>
            <a:r>
              <a:rPr lang="en-US" sz="1800" dirty="0"/>
              <a:t>were</a:t>
            </a:r>
            <a:r>
              <a:rPr lang="en-US" sz="1800" dirty="0">
                <a:latin typeface="DM Sans" pitchFamily="2" charset="0"/>
              </a:rPr>
              <a:t> developed for six sectors: Power, Transportation, Buildings, Hydrogen, Sustainable Aviation Fuel (SAF</a:t>
            </a:r>
            <a:r>
              <a:rPr lang="en-US" sz="1800" dirty="0"/>
              <a:t>)</a:t>
            </a:r>
            <a:r>
              <a:rPr lang="en-US" sz="1800" dirty="0">
                <a:latin typeface="DM Sans" pitchFamily="2" charset="0"/>
              </a:rPr>
              <a:t>, and </a:t>
            </a:r>
            <a:r>
              <a:rPr lang="en-US" sz="1800" dirty="0"/>
              <a:t>M</a:t>
            </a:r>
            <a:r>
              <a:rPr lang="en-US" sz="1800" dirty="0">
                <a:latin typeface="DM Sans" pitchFamily="2" charset="0"/>
              </a:rPr>
              <a:t>anufacturing </a:t>
            </a:r>
          </a:p>
          <a:p>
            <a:pPr>
              <a:lnSpc>
                <a:spcPct val="110000"/>
              </a:lnSpc>
              <a:spcBef>
                <a:spcPts val="0"/>
              </a:spcBef>
            </a:pPr>
            <a:r>
              <a:rPr lang="en-US" sz="1800" dirty="0">
                <a:latin typeface="DM Sans" pitchFamily="2" charset="0"/>
              </a:rPr>
              <a:t>To create the scenarios, ICF used an integrated modeling platform, CO</a:t>
            </a:r>
            <a:r>
              <a:rPr lang="en-US" sz="1800" baseline="-25000" dirty="0">
                <a:latin typeface="DM Sans" pitchFamily="2" charset="0"/>
              </a:rPr>
              <a:t>2</a:t>
            </a:r>
            <a:r>
              <a:rPr lang="en-US" sz="1800" dirty="0">
                <a:latin typeface="DM Sans" pitchFamily="2" charset="0"/>
              </a:rPr>
              <a:t>Sight that contains models for three sectors: Power (Integrated Planning Model [IPM</a:t>
            </a:r>
            <a:r>
              <a:rPr lang="en-US" sz="1800" dirty="0"/>
              <a:t>®]</a:t>
            </a:r>
            <a:r>
              <a:rPr lang="en-US" sz="1800" dirty="0">
                <a:latin typeface="DM Sans" pitchFamily="2" charset="0"/>
              </a:rPr>
              <a:t>), </a:t>
            </a:r>
            <a:r>
              <a:rPr lang="en-US" sz="1800" dirty="0"/>
              <a:t>T</a:t>
            </a:r>
            <a:r>
              <a:rPr lang="en-US" sz="1800" dirty="0">
                <a:latin typeface="DM Sans" pitchFamily="2" charset="0"/>
              </a:rPr>
              <a:t>ransportation </a:t>
            </a:r>
            <a:r>
              <a:rPr lang="en-US" sz="1800" dirty="0"/>
              <a:t>(</a:t>
            </a:r>
            <a:r>
              <a:rPr lang="en-US" sz="1800" dirty="0">
                <a:latin typeface="DM Sans" pitchFamily="2" charset="0"/>
              </a:rPr>
              <a:t>Environmental Protection Agency [EPA] </a:t>
            </a:r>
            <a:r>
              <a:rPr lang="en-US" sz="1800" dirty="0"/>
              <a:t>Motor Vehicle Emission Simulator [</a:t>
            </a:r>
            <a:r>
              <a:rPr lang="en-US" sz="1800" dirty="0">
                <a:latin typeface="DM Sans" pitchFamily="2" charset="0"/>
              </a:rPr>
              <a:t>MOVES4</a:t>
            </a:r>
            <a:r>
              <a:rPr lang="en-US" sz="1800" dirty="0"/>
              <a:t>])</a:t>
            </a:r>
            <a:r>
              <a:rPr lang="en-US" sz="1800" dirty="0">
                <a:latin typeface="DM Sans" pitchFamily="2" charset="0"/>
              </a:rPr>
              <a:t>, and Buildings (Distributed Energy Resources [DER] Planner)</a:t>
            </a:r>
          </a:p>
          <a:p>
            <a:pPr lvl="1">
              <a:lnSpc>
                <a:spcPct val="110000"/>
              </a:lnSpc>
              <a:spcBef>
                <a:spcPts val="0"/>
              </a:spcBef>
            </a:pPr>
            <a:r>
              <a:rPr lang="en-US" sz="1800" dirty="0"/>
              <a:t>For the Power sector, incentives were endogenously modeled in IPM to estimate their impact on generation, along with the incentive amounts distributed</a:t>
            </a:r>
          </a:p>
          <a:p>
            <a:pPr lvl="1">
              <a:lnSpc>
                <a:spcPct val="110000"/>
              </a:lnSpc>
              <a:spcBef>
                <a:spcPts val="0"/>
              </a:spcBef>
            </a:pPr>
            <a:r>
              <a:rPr lang="en-US" sz="1800" dirty="0">
                <a:latin typeface="DM Sans" pitchFamily="2" charset="0"/>
              </a:rPr>
              <a:t>For other models and analyses, ICF relied on reports, or Congressional Budget Office (CBO) forecasts of incentive payments, to determine incentive amounts distributed</a:t>
            </a:r>
          </a:p>
          <a:p>
            <a:pPr lvl="2">
              <a:lnSpc>
                <a:spcPct val="110000"/>
              </a:lnSpc>
              <a:spcBef>
                <a:spcPts val="0"/>
              </a:spcBef>
            </a:pPr>
            <a:r>
              <a:rPr lang="en-US" sz="1800" dirty="0"/>
              <a:t>The amount of incentive distributed is then used in the models to determine projected impacts on spending, costs, and energy changes</a:t>
            </a:r>
          </a:p>
          <a:p>
            <a:pPr lvl="1">
              <a:lnSpc>
                <a:spcPct val="110000"/>
              </a:lnSpc>
              <a:spcBef>
                <a:spcPts val="0"/>
              </a:spcBef>
            </a:pPr>
            <a:r>
              <a:rPr lang="en-US" sz="1800" dirty="0">
                <a:latin typeface="DM Sans" pitchFamily="2" charset="0"/>
              </a:rPr>
              <a:t>Further detail on modeling methodology is presented in subsequent slides</a:t>
            </a:r>
          </a:p>
          <a:p>
            <a:pPr>
              <a:lnSpc>
                <a:spcPct val="110000"/>
              </a:lnSpc>
              <a:spcBef>
                <a:spcPts val="0"/>
              </a:spcBef>
            </a:pPr>
            <a:r>
              <a:rPr lang="en-US" sz="1800" dirty="0">
                <a:latin typeface="DM Sans" pitchFamily="2" charset="0"/>
              </a:rPr>
              <a:t>For sectors not included in the CO</a:t>
            </a:r>
            <a:r>
              <a:rPr lang="en-US" sz="1800" baseline="-25000" dirty="0">
                <a:latin typeface="DM Sans" pitchFamily="2" charset="0"/>
              </a:rPr>
              <a:t>2</a:t>
            </a:r>
            <a:r>
              <a:rPr lang="en-US" sz="1800" dirty="0">
                <a:latin typeface="DM Sans" pitchFamily="2" charset="0"/>
              </a:rPr>
              <a:t>Sight platform, ICF used exogenous market analyses that use methods described in subsequent slides to develop scenarios:</a:t>
            </a:r>
          </a:p>
          <a:p>
            <a:pPr marL="685800" lvl="2">
              <a:lnSpc>
                <a:spcPct val="110000"/>
              </a:lnSpc>
              <a:spcBef>
                <a:spcPts val="0"/>
              </a:spcBef>
            </a:pPr>
            <a:r>
              <a:rPr lang="en-US" sz="1800" dirty="0">
                <a:latin typeface="DM Sans" pitchFamily="2" charset="0"/>
              </a:rPr>
              <a:t>Hydrogen (Wood Mackenzie,</a:t>
            </a:r>
            <a:r>
              <a:rPr lang="en-US" sz="1800" baseline="30000" dirty="0">
                <a:latin typeface="DM Sans" pitchFamily="2" charset="0"/>
              </a:rPr>
              <a:t>1</a:t>
            </a:r>
            <a:r>
              <a:rPr lang="en-US" sz="1800" dirty="0">
                <a:latin typeface="DM Sans" pitchFamily="2" charset="0"/>
              </a:rPr>
              <a:t> adapted by ICF)</a:t>
            </a:r>
          </a:p>
          <a:p>
            <a:pPr marL="685800" lvl="2">
              <a:lnSpc>
                <a:spcPct val="110000"/>
              </a:lnSpc>
              <a:spcBef>
                <a:spcPts val="0"/>
              </a:spcBef>
            </a:pPr>
            <a:r>
              <a:rPr lang="en-US" sz="1800" dirty="0">
                <a:latin typeface="DM Sans" pitchFamily="2" charset="0"/>
              </a:rPr>
              <a:t>Sustainable Aviation Fuels [SAF] (ICF)</a:t>
            </a:r>
          </a:p>
          <a:p>
            <a:pPr marL="685800" lvl="2">
              <a:lnSpc>
                <a:spcPct val="110000"/>
              </a:lnSpc>
              <a:spcBef>
                <a:spcPts val="0"/>
              </a:spcBef>
            </a:pPr>
            <a:r>
              <a:rPr lang="en-US" sz="1800" dirty="0">
                <a:latin typeface="DM Sans" pitchFamily="2" charset="0"/>
              </a:rPr>
              <a:t>Manufacturing (ICF)</a:t>
            </a:r>
          </a:p>
          <a:p>
            <a:pPr marL="400039">
              <a:lnSpc>
                <a:spcPct val="130000"/>
              </a:lnSpc>
              <a:spcBef>
                <a:spcPts val="0"/>
              </a:spcBef>
            </a:pPr>
            <a:endParaRPr lang="en-US" sz="2100" dirty="0">
              <a:latin typeface="DM Sans" pitchFamily="2" charset="0"/>
            </a:endParaRPr>
          </a:p>
          <a:p>
            <a:pPr marL="400039">
              <a:lnSpc>
                <a:spcPct val="130000"/>
              </a:lnSpc>
              <a:spcBef>
                <a:spcPts val="0"/>
              </a:spcBef>
            </a:pPr>
            <a:endParaRPr lang="en-US" sz="2100" dirty="0">
              <a:latin typeface="DM Sans" pitchFamily="2" charset="0"/>
            </a:endParaRPr>
          </a:p>
          <a:p>
            <a:pPr marL="400039" algn="ctr">
              <a:lnSpc>
                <a:spcPct val="130000"/>
              </a:lnSpc>
              <a:spcBef>
                <a:spcPts val="0"/>
              </a:spcBef>
            </a:pPr>
            <a:endParaRPr lang="en-US" sz="2100" dirty="0">
              <a:latin typeface="DM Sans" pitchFamily="2" charset="0"/>
            </a:endParaRPr>
          </a:p>
          <a:p>
            <a:pPr marL="171439" indent="0">
              <a:lnSpc>
                <a:spcPct val="130000"/>
              </a:lnSpc>
              <a:spcBef>
                <a:spcPts val="0"/>
              </a:spcBef>
              <a:buNone/>
            </a:pPr>
            <a:endParaRPr lang="en-US" sz="2100" dirty="0">
              <a:latin typeface="DM Sans" pitchFamily="2" charset="0"/>
            </a:endParaRPr>
          </a:p>
          <a:p>
            <a:pPr marL="400039">
              <a:lnSpc>
                <a:spcPct val="130000"/>
              </a:lnSpc>
              <a:spcBef>
                <a:spcPts val="0"/>
              </a:spcBef>
            </a:pPr>
            <a:endParaRPr lang="en-US" sz="2100" dirty="0">
              <a:latin typeface="DM Sans" pitchFamily="2" charset="0"/>
            </a:endParaRPr>
          </a:p>
          <a:p>
            <a:pPr marL="400039">
              <a:lnSpc>
                <a:spcPct val="130000"/>
              </a:lnSpc>
              <a:spcBef>
                <a:spcPts val="0"/>
              </a:spcBef>
            </a:pPr>
            <a:endParaRPr lang="en-US" sz="2100" dirty="0"/>
          </a:p>
          <a:p>
            <a:pPr marL="400039">
              <a:lnSpc>
                <a:spcPct val="130000"/>
              </a:lnSpc>
              <a:spcBef>
                <a:spcPts val="0"/>
              </a:spcBef>
            </a:pPr>
            <a:endParaRPr lang="en-US" sz="2100" dirty="0">
              <a:latin typeface="DM Sans" pitchFamily="2" charset="0"/>
            </a:endParaRPr>
          </a:p>
          <a:p>
            <a:pPr marL="400039">
              <a:lnSpc>
                <a:spcPct val="130000"/>
              </a:lnSpc>
              <a:spcBef>
                <a:spcPts val="0"/>
              </a:spcBef>
            </a:pPr>
            <a:endParaRPr lang="en-US" sz="2100" dirty="0">
              <a:latin typeface="DM Sans" pitchFamily="2" charset="0"/>
            </a:endParaRPr>
          </a:p>
          <a:p>
            <a:pPr marL="171439" indent="0">
              <a:lnSpc>
                <a:spcPct val="130000"/>
              </a:lnSpc>
              <a:spcBef>
                <a:spcPts val="0"/>
              </a:spcBef>
              <a:buNone/>
            </a:pPr>
            <a:endParaRPr lang="en-US" sz="2100" dirty="0">
              <a:latin typeface="DM Sans" pitchFamily="2" charset="0"/>
            </a:endParaRPr>
          </a:p>
          <a:p>
            <a:pPr marL="0" indent="0">
              <a:buNone/>
            </a:pPr>
            <a:endParaRPr lang="en-US" sz="800" baseline="30000" dirty="0">
              <a:latin typeface="DM Sans" pitchFamily="2" charset="0"/>
            </a:endParaRPr>
          </a:p>
          <a:p>
            <a:pPr marL="0" indent="0">
              <a:buNone/>
            </a:pPr>
            <a:endParaRPr lang="en-US" sz="800" baseline="30000" dirty="0"/>
          </a:p>
          <a:p>
            <a:pPr marL="0" indent="0">
              <a:buNone/>
            </a:pPr>
            <a:endParaRPr lang="en-US" sz="800" baseline="30000" dirty="0">
              <a:latin typeface="DM Sans" pitchFamily="2" charset="0"/>
            </a:endParaRPr>
          </a:p>
          <a:p>
            <a:pPr marL="0" indent="0">
              <a:buNone/>
            </a:pPr>
            <a:endParaRPr lang="en-US" sz="800" baseline="30000" dirty="0">
              <a:latin typeface="DM Sans" pitchFamily="2" charset="0"/>
            </a:endParaRPr>
          </a:p>
        </p:txBody>
      </p:sp>
      <p:sp>
        <p:nvSpPr>
          <p:cNvPr id="5" name="Text Placeholder 4">
            <a:extLst>
              <a:ext uri="{FF2B5EF4-FFF2-40B4-BE49-F238E27FC236}">
                <a16:creationId xmlns:a16="http://schemas.microsoft.com/office/drawing/2014/main" id="{252756E8-7EE6-74FA-BFED-A9D3D4569D39}"/>
              </a:ext>
            </a:extLst>
          </p:cNvPr>
          <p:cNvSpPr>
            <a:spLocks noGrp="1"/>
          </p:cNvSpPr>
          <p:nvPr>
            <p:ph type="body" sz="quarter" idx="14"/>
          </p:nvPr>
        </p:nvSpPr>
        <p:spPr/>
        <p:txBody>
          <a:bodyPr>
            <a:normAutofit/>
          </a:bodyPr>
          <a:lstStyle/>
          <a:p>
            <a:r>
              <a:rPr lang="en-US">
                <a:latin typeface="DM Sans" pitchFamily="2" charset="0"/>
              </a:rPr>
              <a:t>Sector Modeling Methodology</a:t>
            </a:r>
          </a:p>
        </p:txBody>
      </p:sp>
      <p:sp>
        <p:nvSpPr>
          <p:cNvPr id="6" name="TextBox 5">
            <a:extLst>
              <a:ext uri="{FF2B5EF4-FFF2-40B4-BE49-F238E27FC236}">
                <a16:creationId xmlns:a16="http://schemas.microsoft.com/office/drawing/2014/main" id="{B9488974-6152-CF10-1199-A360FFAC3D1F}"/>
              </a:ext>
            </a:extLst>
          </p:cNvPr>
          <p:cNvSpPr txBox="1"/>
          <p:nvPr/>
        </p:nvSpPr>
        <p:spPr>
          <a:xfrm>
            <a:off x="502126" y="6239733"/>
            <a:ext cx="11033944" cy="954107"/>
          </a:xfrm>
          <a:prstGeom prst="rect">
            <a:avLst/>
          </a:prstGeom>
          <a:noFill/>
        </p:spPr>
        <p:txBody>
          <a:bodyPr wrap="square" lIns="91440" tIns="45720" rIns="91440" bIns="45720" rtlCol="0" anchor="t">
            <a:spAutoFit/>
          </a:bodyPr>
          <a:lstStyle/>
          <a:p>
            <a:r>
              <a:rPr lang="en-US" sz="1000" baseline="30000">
                <a:latin typeface="DM Sans"/>
              </a:rPr>
              <a:t>1</a:t>
            </a:r>
            <a:r>
              <a:rPr lang="en-US" sz="1000">
                <a:latin typeface="DM Sans"/>
              </a:rPr>
              <a:t> Implications of 45V Guidance for the Future of the Green Hydrogen Industry. S</a:t>
            </a:r>
            <a:r>
              <a:rPr lang="en-US" sz="1000" b="0" i="0">
                <a:solidFill>
                  <a:srgbClr val="0A0A0A"/>
                </a:solidFill>
                <a:effectLst/>
                <a:latin typeface="DM Sans"/>
              </a:rPr>
              <a:t>tudy conducted by Wood Mackenzie and commissioned by American Clean Power (ACP).  </a:t>
            </a:r>
            <a:r>
              <a:rPr lang="en-US" sz="1000" b="0" i="0">
                <a:solidFill>
                  <a:srgbClr val="0A0A0A"/>
                </a:solidFill>
                <a:effectLst/>
                <a:latin typeface="DM Sans"/>
                <a:hlinkClick r:id="rId3"/>
              </a:rPr>
              <a:t>https://cleanpower.org/resources/45v-implications-on-green-hydrogen-industry/</a:t>
            </a:r>
            <a:r>
              <a:rPr lang="en-US" sz="1000" b="0" i="0">
                <a:solidFill>
                  <a:srgbClr val="0A0A0A"/>
                </a:solidFill>
                <a:effectLst/>
                <a:latin typeface="DM Sans"/>
              </a:rPr>
              <a:t>.</a:t>
            </a:r>
            <a:r>
              <a:rPr lang="en-US" sz="1000">
                <a:solidFill>
                  <a:srgbClr val="0A0A0A"/>
                </a:solidFill>
                <a:latin typeface="DM Sans"/>
              </a:rPr>
              <a:t> This represents one potential pathway for hydrogen based on a particular set of regulatory rules. Final regulatory guidance may change the results.</a:t>
            </a:r>
            <a:endParaRPr lang="en-US" sz="1000" baseline="30000">
              <a:solidFill>
                <a:srgbClr val="000000"/>
              </a:solidFill>
              <a:latin typeface="DM Sans" pitchFamily="2" charset="0"/>
            </a:endParaRPr>
          </a:p>
          <a:p>
            <a:endParaRPr lang="en-US" sz="800" dirty="0">
              <a:solidFill>
                <a:srgbClr val="0A0A0A"/>
              </a:solidFill>
              <a:latin typeface="DM Sans" pitchFamily="2" charset="0"/>
            </a:endParaRPr>
          </a:p>
          <a:p>
            <a:endParaRPr lang="en-US" dirty="0"/>
          </a:p>
        </p:txBody>
      </p:sp>
    </p:spTree>
    <p:extLst>
      <p:ext uri="{BB962C8B-B14F-4D97-AF65-F5344CB8AC3E}">
        <p14:creationId xmlns:p14="http://schemas.microsoft.com/office/powerpoint/2010/main" val="2195165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diagram of a software system&#10;&#10;Description automatically generated with medium confidence">
            <a:extLst>
              <a:ext uri="{FF2B5EF4-FFF2-40B4-BE49-F238E27FC236}">
                <a16:creationId xmlns:a16="http://schemas.microsoft.com/office/drawing/2014/main" id="{785936BB-B47F-2AA3-216D-5EF450B3061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251912" y="3429000"/>
            <a:ext cx="9917953" cy="3272770"/>
          </a:xfrm>
          <a:prstGeom prst="rect">
            <a:avLst/>
          </a:prstGeom>
        </p:spPr>
      </p:pic>
      <p:sp>
        <p:nvSpPr>
          <p:cNvPr id="13" name="Title 12"/>
          <p:cNvSpPr>
            <a:spLocks noGrp="1"/>
          </p:cNvSpPr>
          <p:nvPr>
            <p:ph type="title"/>
          </p:nvPr>
        </p:nvSpPr>
        <p:spPr>
          <a:xfrm>
            <a:off x="1072333" y="560935"/>
            <a:ext cx="9252767" cy="675412"/>
          </a:xfrm>
        </p:spPr>
        <p:txBody>
          <a:bodyPr>
            <a:normAutofit/>
          </a:bodyPr>
          <a:lstStyle/>
          <a:p>
            <a:r>
              <a:rPr lang="en-US"/>
              <a:t>CO</a:t>
            </a:r>
            <a:r>
              <a:rPr lang="en-US" baseline="-25000"/>
              <a:t>2</a:t>
            </a:r>
            <a:r>
              <a:rPr lang="en-US"/>
              <a:t>Sight Modeling (Power, Transportation, and Buildings)</a:t>
            </a:r>
          </a:p>
        </p:txBody>
      </p:sp>
      <p:sp>
        <p:nvSpPr>
          <p:cNvPr id="3" name="Slide Number Placeholder 2"/>
          <p:cNvSpPr>
            <a:spLocks noGrp="1"/>
          </p:cNvSpPr>
          <p:nvPr>
            <p:ph type="sldNum" sz="quarter" idx="12"/>
          </p:nvPr>
        </p:nvSpPr>
        <p:spPr/>
        <p:txBody>
          <a:bodyPr/>
          <a:lstStyle/>
          <a:p>
            <a:fld id="{F384092C-9B9C-9748-AC6A-F06C9D03AD52}" type="slidenum">
              <a:rPr lang="en-US" smtClean="0"/>
              <a:pPr/>
              <a:t>7</a:t>
            </a:fld>
            <a:endParaRPr lang="en-US"/>
          </a:p>
        </p:txBody>
      </p:sp>
      <p:sp>
        <p:nvSpPr>
          <p:cNvPr id="4" name="Text Placeholder 3"/>
          <p:cNvSpPr>
            <a:spLocks noGrp="1"/>
          </p:cNvSpPr>
          <p:nvPr>
            <p:ph type="body" sz="quarter" idx="13"/>
          </p:nvPr>
        </p:nvSpPr>
        <p:spPr>
          <a:xfrm>
            <a:off x="681416" y="1266807"/>
            <a:ext cx="11058946" cy="2327293"/>
          </a:xfrm>
        </p:spPr>
        <p:txBody>
          <a:bodyPr>
            <a:normAutofit/>
          </a:bodyPr>
          <a:lstStyle/>
          <a:p>
            <a:pPr>
              <a:spcBef>
                <a:spcPts val="0"/>
              </a:spcBef>
            </a:pPr>
            <a:r>
              <a:rPr lang="en-US" sz="1700" dirty="0">
                <a:latin typeface="DM Sans" pitchFamily="2" charset="0"/>
              </a:rPr>
              <a:t>CO</a:t>
            </a:r>
            <a:r>
              <a:rPr lang="en-US" sz="1700" baseline="-25000" dirty="0">
                <a:latin typeface="DM Sans" pitchFamily="2" charset="0"/>
              </a:rPr>
              <a:t>2</a:t>
            </a:r>
            <a:r>
              <a:rPr lang="en-US" sz="1700" dirty="0">
                <a:latin typeface="DM Sans" pitchFamily="2" charset="0"/>
              </a:rPr>
              <a:t>Sight integrates multiple modeling platforms such as </a:t>
            </a:r>
            <a:r>
              <a:rPr lang="en-US" sz="1700" dirty="0">
                <a:effectLst/>
              </a:rPr>
              <a:t>IPM</a:t>
            </a:r>
            <a:r>
              <a:rPr lang="en-US" sz="1700" dirty="0">
                <a:latin typeface="DM Sans" pitchFamily="2" charset="0"/>
              </a:rPr>
              <a:t>, EPA MOVES</a:t>
            </a:r>
            <a:r>
              <a:rPr lang="en-US" sz="1700" dirty="0"/>
              <a:t>4,</a:t>
            </a:r>
            <a:r>
              <a:rPr lang="en-US" sz="1700" dirty="0">
                <a:latin typeface="DM Sans" pitchFamily="2" charset="0"/>
              </a:rPr>
              <a:t> and DER Planner</a:t>
            </a:r>
          </a:p>
          <a:p>
            <a:pPr>
              <a:spcBef>
                <a:spcPts val="0"/>
              </a:spcBef>
            </a:pPr>
            <a:r>
              <a:rPr lang="en-US" sz="1700" dirty="0">
                <a:latin typeface="DM Sans" pitchFamily="2" charset="0"/>
              </a:rPr>
              <a:t>Transportation and Building</a:t>
            </a:r>
            <a:r>
              <a:rPr lang="en-US" sz="1700" dirty="0"/>
              <a:t>s</a:t>
            </a:r>
            <a:r>
              <a:rPr lang="en-US" sz="1700" dirty="0">
                <a:latin typeface="DM Sans" pitchFamily="2" charset="0"/>
              </a:rPr>
              <a:t> sector modeling to produce incremental electricity demand impacts</a:t>
            </a:r>
          </a:p>
          <a:p>
            <a:pPr lvl="1">
              <a:spcBef>
                <a:spcPts val="0"/>
              </a:spcBef>
            </a:pPr>
            <a:r>
              <a:rPr lang="en-US" sz="1700" dirty="0"/>
              <a:t>Post-processed into load shapes and used in IPM modeling to integrate analyses</a:t>
            </a:r>
          </a:p>
          <a:p>
            <a:pPr lvl="2">
              <a:spcBef>
                <a:spcPts val="0"/>
              </a:spcBef>
            </a:pPr>
            <a:r>
              <a:rPr lang="en-US" sz="1700" dirty="0"/>
              <a:t>Load shapes capture time-of-day patterns for electricity consumption by end-uses (e.g., vehicles, heat pumps) as well as regional variations</a:t>
            </a:r>
          </a:p>
          <a:p>
            <a:pPr lvl="2">
              <a:spcBef>
                <a:spcPts val="0"/>
              </a:spcBef>
            </a:pPr>
            <a:r>
              <a:rPr lang="en-US" sz="1700" dirty="0"/>
              <a:t>Load shapes play a large role in the generation capacity needed to meet peak electricity demand</a:t>
            </a:r>
          </a:p>
          <a:p>
            <a:pPr lvl="1">
              <a:spcBef>
                <a:spcPts val="0"/>
              </a:spcBef>
            </a:pPr>
            <a:r>
              <a:rPr lang="en-US" sz="1700" dirty="0">
                <a:latin typeface="DM Sans" pitchFamily="2" charset="0"/>
              </a:rPr>
              <a:t>IPM results (prices) used to monetize some outputs of other sectors (e.g., changes in electricity consumption)</a:t>
            </a:r>
            <a:endParaRPr lang="en-US" sz="1700" baseline="30000" dirty="0">
              <a:latin typeface="DM Sans" pitchFamily="2" charset="0"/>
            </a:endParaRPr>
          </a:p>
        </p:txBody>
      </p:sp>
      <p:sp>
        <p:nvSpPr>
          <p:cNvPr id="5" name="Text Placeholder 4">
            <a:extLst>
              <a:ext uri="{FF2B5EF4-FFF2-40B4-BE49-F238E27FC236}">
                <a16:creationId xmlns:a16="http://schemas.microsoft.com/office/drawing/2014/main" id="{252756E8-7EE6-74FA-BFED-A9D3D4569D39}"/>
              </a:ext>
            </a:extLst>
          </p:cNvPr>
          <p:cNvSpPr>
            <a:spLocks noGrp="1"/>
          </p:cNvSpPr>
          <p:nvPr>
            <p:ph type="body" sz="quarter" idx="14"/>
          </p:nvPr>
        </p:nvSpPr>
        <p:spPr/>
        <p:txBody>
          <a:bodyPr>
            <a:normAutofit/>
          </a:bodyPr>
          <a:lstStyle/>
          <a:p>
            <a:r>
              <a:rPr lang="en-US">
                <a:latin typeface="DM Sans" pitchFamily="2" charset="0"/>
              </a:rPr>
              <a:t>Sector Modeling Methodology</a:t>
            </a:r>
          </a:p>
        </p:txBody>
      </p:sp>
    </p:spTree>
    <p:extLst>
      <p:ext uri="{BB962C8B-B14F-4D97-AF65-F5344CB8AC3E}">
        <p14:creationId xmlns:p14="http://schemas.microsoft.com/office/powerpoint/2010/main" val="345325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072333" y="577119"/>
            <a:ext cx="6756273" cy="675412"/>
          </a:xfrm>
        </p:spPr>
        <p:txBody>
          <a:bodyPr>
            <a:normAutofit/>
          </a:bodyPr>
          <a:lstStyle/>
          <a:p>
            <a:r>
              <a:rPr lang="en-US"/>
              <a:t>Integrated Planning Model (Power) </a:t>
            </a:r>
          </a:p>
        </p:txBody>
      </p:sp>
      <p:sp>
        <p:nvSpPr>
          <p:cNvPr id="3" name="Slide Number Placeholder 2"/>
          <p:cNvSpPr>
            <a:spLocks noGrp="1"/>
          </p:cNvSpPr>
          <p:nvPr>
            <p:ph type="sldNum" sz="quarter" idx="12"/>
          </p:nvPr>
        </p:nvSpPr>
        <p:spPr/>
        <p:txBody>
          <a:bodyPr/>
          <a:lstStyle/>
          <a:p>
            <a:fld id="{F384092C-9B9C-9748-AC6A-F06C9D03AD52}" type="slidenum">
              <a:rPr lang="en-US" smtClean="0"/>
              <a:pPr/>
              <a:t>8</a:t>
            </a:fld>
            <a:endParaRPr lang="en-US"/>
          </a:p>
        </p:txBody>
      </p:sp>
      <p:sp>
        <p:nvSpPr>
          <p:cNvPr id="6" name="Text Placeholder 3">
            <a:extLst>
              <a:ext uri="{FF2B5EF4-FFF2-40B4-BE49-F238E27FC236}">
                <a16:creationId xmlns:a16="http://schemas.microsoft.com/office/drawing/2014/main" id="{06B34DB2-7008-7F05-65D1-D1541AE68D04}"/>
              </a:ext>
            </a:extLst>
          </p:cNvPr>
          <p:cNvSpPr>
            <a:spLocks noGrp="1"/>
          </p:cNvSpPr>
          <p:nvPr>
            <p:ph type="body" sz="quarter" idx="13"/>
          </p:nvPr>
        </p:nvSpPr>
        <p:spPr>
          <a:xfrm>
            <a:off x="696785" y="1251124"/>
            <a:ext cx="11005676" cy="5555599"/>
          </a:xfrm>
        </p:spPr>
        <p:txBody>
          <a:bodyPr>
            <a:normAutofit fontScale="85000" lnSpcReduction="10000"/>
          </a:bodyPr>
          <a:lstStyle/>
          <a:p>
            <a:pPr algn="l">
              <a:buFont typeface="Arial" panose="020B0604020202020204" pitchFamily="34" charset="0"/>
              <a:buChar char="•"/>
            </a:pPr>
            <a:r>
              <a:rPr lang="en-US" sz="1600" b="1" i="0" dirty="0">
                <a:solidFill>
                  <a:srgbClr val="111111"/>
                </a:solidFill>
                <a:effectLst/>
              </a:rPr>
              <a:t>Comprehensive and Realistic Coverage</a:t>
            </a:r>
            <a:endParaRPr lang="en-US" sz="1600" b="0" i="0" dirty="0">
              <a:solidFill>
                <a:srgbClr val="111111"/>
              </a:solidFill>
              <a:effectLst/>
            </a:endParaRPr>
          </a:p>
          <a:p>
            <a:pPr marL="742950" lvl="1" indent="-285750" algn="l">
              <a:lnSpc>
                <a:spcPct val="100000"/>
              </a:lnSpc>
              <a:spcBef>
                <a:spcPts val="0"/>
              </a:spcBef>
              <a:buFont typeface="Arial" panose="020B0604020202020204" pitchFamily="34" charset="0"/>
              <a:buChar char="•"/>
            </a:pPr>
            <a:r>
              <a:rPr lang="en-US" sz="1600" b="0" i="0" dirty="0">
                <a:solidFill>
                  <a:srgbClr val="111111"/>
                </a:solidFill>
                <a:effectLst/>
              </a:rPr>
              <a:t>Multi-regional, dynamic, long-term capacity expansion and production </a:t>
            </a:r>
            <a:r>
              <a:rPr lang="en-US" sz="1600" b="0" i="0">
                <a:solidFill>
                  <a:srgbClr val="111111"/>
                </a:solidFill>
                <a:effectLst/>
              </a:rPr>
              <a:t>cost </a:t>
            </a:r>
            <a:r>
              <a:rPr lang="en-US" sz="1600" b="0" i="0" dirty="0">
                <a:solidFill>
                  <a:srgbClr val="111111"/>
                </a:solidFill>
                <a:effectLst/>
              </a:rPr>
              <a:t>model</a:t>
            </a:r>
          </a:p>
          <a:p>
            <a:pPr marL="742950" lvl="1" indent="-285750" algn="l">
              <a:lnSpc>
                <a:spcPct val="100000"/>
              </a:lnSpc>
              <a:spcBef>
                <a:spcPts val="0"/>
              </a:spcBef>
              <a:buFont typeface="Arial" panose="020B0604020202020204" pitchFamily="34" charset="0"/>
              <a:buChar char="•"/>
            </a:pPr>
            <a:r>
              <a:rPr lang="en-US" sz="1600" b="0" i="0" dirty="0">
                <a:solidFill>
                  <a:srgbClr val="111111"/>
                </a:solidFill>
                <a:effectLst/>
              </a:rPr>
              <a:t>Incorporating existing </a:t>
            </a:r>
            <a:r>
              <a:rPr lang="en-US" sz="1600" b="0" i="0">
                <a:solidFill>
                  <a:srgbClr val="111111"/>
                </a:solidFill>
                <a:effectLst/>
              </a:rPr>
              <a:t>federal- </a:t>
            </a:r>
            <a:r>
              <a:rPr lang="en-US" sz="1600" b="0" i="0" dirty="0">
                <a:solidFill>
                  <a:srgbClr val="111111"/>
                </a:solidFill>
                <a:effectLst/>
              </a:rPr>
              <a:t>and </a:t>
            </a:r>
            <a:r>
              <a:rPr lang="en-US" sz="1600" b="0" i="0">
                <a:solidFill>
                  <a:srgbClr val="111111"/>
                </a:solidFill>
                <a:effectLst/>
              </a:rPr>
              <a:t>state-</a:t>
            </a:r>
            <a:r>
              <a:rPr lang="en-US" sz="1600" b="0" i="0" dirty="0">
                <a:solidFill>
                  <a:srgbClr val="111111"/>
                </a:solidFill>
                <a:effectLst/>
              </a:rPr>
              <a:t> level policies to produce a baseline consistent with existing drivers of the clean energy transition</a:t>
            </a:r>
          </a:p>
          <a:p>
            <a:pPr marL="1200150" lvl="2" indent="-285750">
              <a:lnSpc>
                <a:spcPct val="100000"/>
              </a:lnSpc>
              <a:spcBef>
                <a:spcPts val="0"/>
              </a:spcBef>
            </a:pPr>
            <a:r>
              <a:rPr lang="en-US" sz="1600" b="0" i="0" dirty="0">
                <a:solidFill>
                  <a:srgbClr val="111111"/>
                </a:solidFill>
                <a:effectLst/>
              </a:rPr>
              <a:t>Baseline for this study removes IRA incentives to produce the no-IRA baseline</a:t>
            </a:r>
          </a:p>
          <a:p>
            <a:pPr marL="742950" lvl="1" indent="-285750">
              <a:lnSpc>
                <a:spcPct val="100000"/>
              </a:lnSpc>
              <a:spcBef>
                <a:spcPts val="0"/>
              </a:spcBef>
            </a:pPr>
            <a:r>
              <a:rPr lang="en-US" sz="1600" dirty="0">
                <a:solidFill>
                  <a:srgbClr val="111111"/>
                </a:solidFill>
              </a:rPr>
              <a:t>Models key technologies for energy transition, including carbon capture and storage (CCS) and hydrogen produced by clean electrolysis (i.e., green hydrogen)</a:t>
            </a:r>
          </a:p>
          <a:p>
            <a:pPr marL="742950" lvl="1" indent="-285750">
              <a:lnSpc>
                <a:spcPct val="100000"/>
              </a:lnSpc>
              <a:spcBef>
                <a:spcPts val="0"/>
              </a:spcBef>
            </a:pPr>
            <a:r>
              <a:rPr lang="en-US" sz="1600" dirty="0">
                <a:solidFill>
                  <a:srgbClr val="111111"/>
                </a:solidFill>
              </a:rPr>
              <a:t>Incorporates capacity deployment constraints (i.e., how much can be built per year). Such constraints can be due to:</a:t>
            </a:r>
          </a:p>
          <a:p>
            <a:pPr marL="1200150" lvl="2" indent="-285750">
              <a:lnSpc>
                <a:spcPct val="110000"/>
              </a:lnSpc>
              <a:spcBef>
                <a:spcPts val="0"/>
              </a:spcBef>
            </a:pPr>
            <a:r>
              <a:rPr lang="en-US" sz="1600" b="0" i="0" dirty="0">
                <a:solidFill>
                  <a:srgbClr val="111111"/>
                </a:solidFill>
                <a:effectLst/>
              </a:rPr>
              <a:t>Production capacity limitations, including the number of engineering and construction (E/C) firms capable of executing large power projects in the U.S., the number of large projects each such firm can handle, and the number of multi-billion-dollar projects a firm can take on in parallel</a:t>
            </a:r>
          </a:p>
          <a:p>
            <a:pPr marL="1200150" lvl="2" indent="-285750">
              <a:lnSpc>
                <a:spcPct val="110000"/>
              </a:lnSpc>
              <a:spcBef>
                <a:spcPts val="0"/>
              </a:spcBef>
            </a:pPr>
            <a:r>
              <a:rPr lang="en-US" sz="1600" dirty="0">
                <a:solidFill>
                  <a:srgbClr val="111111"/>
                </a:solidFill>
              </a:rPr>
              <a:t>G</a:t>
            </a:r>
            <a:r>
              <a:rPr lang="en-US" sz="1600" b="0" i="0" dirty="0">
                <a:solidFill>
                  <a:srgbClr val="111111"/>
                </a:solidFill>
                <a:effectLst/>
              </a:rPr>
              <a:t>eneral limitations in the domestic infrastructure for heavy manufacturing</a:t>
            </a:r>
          </a:p>
          <a:p>
            <a:pPr marL="1200150" lvl="2" indent="-285750">
              <a:lnSpc>
                <a:spcPct val="110000"/>
              </a:lnSpc>
              <a:spcBef>
                <a:spcPts val="0"/>
              </a:spcBef>
            </a:pPr>
            <a:r>
              <a:rPr lang="en-US" sz="1600" b="0" i="0" dirty="0">
                <a:solidFill>
                  <a:srgbClr val="111111"/>
                </a:solidFill>
                <a:effectLst/>
              </a:rPr>
              <a:t>Financial limitations </a:t>
            </a:r>
            <a:r>
              <a:rPr lang="en-US" sz="1600" b="0" i="0">
                <a:solidFill>
                  <a:srgbClr val="111111"/>
                </a:solidFill>
                <a:effectLst/>
              </a:rPr>
              <a:t>– limitations on the</a:t>
            </a:r>
            <a:r>
              <a:rPr lang="en-US" sz="1600" b="0" i="0" dirty="0">
                <a:solidFill>
                  <a:srgbClr val="111111"/>
                </a:solidFill>
                <a:effectLst/>
              </a:rPr>
              <a:t> number of projects that can obtain financing simultaneously at an acceptable level of risk</a:t>
            </a:r>
          </a:p>
          <a:p>
            <a:pPr marL="1200150" lvl="2" indent="-285750">
              <a:lnSpc>
                <a:spcPct val="110000"/>
              </a:lnSpc>
              <a:spcBef>
                <a:spcPts val="0"/>
              </a:spcBef>
            </a:pPr>
            <a:r>
              <a:rPr lang="en-US" sz="1600" dirty="0">
                <a:solidFill>
                  <a:srgbClr val="111111"/>
                </a:solidFill>
              </a:rPr>
              <a:t>W</a:t>
            </a:r>
            <a:r>
              <a:rPr lang="en-US" sz="1600" b="0" i="0" dirty="0">
                <a:solidFill>
                  <a:srgbClr val="111111"/>
                </a:solidFill>
                <a:effectLst/>
              </a:rPr>
              <a:t>orkforce limitations - limitations </a:t>
            </a:r>
            <a:r>
              <a:rPr lang="en-US" sz="1600" b="0" i="0">
                <a:solidFill>
                  <a:srgbClr val="111111"/>
                </a:solidFill>
                <a:effectLst/>
              </a:rPr>
              <a:t>on</a:t>
            </a:r>
            <a:r>
              <a:rPr lang="en-US" sz="1600" b="0" i="0" dirty="0">
                <a:solidFill>
                  <a:srgbClr val="111111"/>
                </a:solidFill>
                <a:effectLst/>
              </a:rPr>
              <a:t> the skilled E/C labor force, replacement challenges caused by an aging workforce, on the one hand, and inadequate training infrastructure for new entrants, on the other</a:t>
            </a:r>
          </a:p>
          <a:p>
            <a:pPr algn="l">
              <a:buFont typeface="Arial" panose="020B0604020202020204" pitchFamily="34" charset="0"/>
              <a:buChar char="•"/>
            </a:pPr>
            <a:r>
              <a:rPr lang="en-US" sz="1600" b="1" i="0" dirty="0">
                <a:solidFill>
                  <a:srgbClr val="111111"/>
                </a:solidFill>
                <a:effectLst/>
              </a:rPr>
              <a:t>Market Representation</a:t>
            </a:r>
            <a:endParaRPr lang="en-US" sz="1600" b="0" i="0" dirty="0">
              <a:solidFill>
                <a:srgbClr val="111111"/>
              </a:solidFill>
              <a:effectLst/>
            </a:endParaRPr>
          </a:p>
          <a:p>
            <a:pPr marL="742950" lvl="1" indent="-285750">
              <a:lnSpc>
                <a:spcPct val="110000"/>
              </a:lnSpc>
              <a:spcBef>
                <a:spcPts val="0"/>
              </a:spcBef>
            </a:pPr>
            <a:r>
              <a:rPr lang="en-US" sz="1600" dirty="0">
                <a:solidFill>
                  <a:srgbClr val="111111"/>
                </a:solidFill>
              </a:rPr>
              <a:t>Endogenously represents power, fuel, and emission markets allowing for estimated impacts of all key parameters from IRA</a:t>
            </a:r>
          </a:p>
          <a:p>
            <a:pPr algn="l">
              <a:buFont typeface="Arial" panose="020B0604020202020204" pitchFamily="34" charset="0"/>
              <a:buChar char="•"/>
            </a:pPr>
            <a:r>
              <a:rPr lang="en-US" sz="1600" b="1" i="0" dirty="0">
                <a:solidFill>
                  <a:srgbClr val="111111"/>
                </a:solidFill>
                <a:effectLst/>
              </a:rPr>
              <a:t>Transmission Capabilities</a:t>
            </a:r>
            <a:endParaRPr lang="en-US" sz="1600" b="0" i="0" dirty="0">
              <a:solidFill>
                <a:srgbClr val="111111"/>
              </a:solidFill>
              <a:effectLst/>
            </a:endParaRPr>
          </a:p>
          <a:p>
            <a:pPr marL="742950" lvl="1" indent="-285750" algn="l">
              <a:lnSpc>
                <a:spcPct val="100000"/>
              </a:lnSpc>
              <a:spcBef>
                <a:spcPts val="0"/>
              </a:spcBef>
              <a:buFont typeface="Arial" panose="020B0604020202020204" pitchFamily="34" charset="0"/>
              <a:buChar char="•"/>
            </a:pPr>
            <a:r>
              <a:rPr lang="en-US" sz="1600" b="0" i="0" dirty="0">
                <a:solidFill>
                  <a:srgbClr val="111111"/>
                </a:solidFill>
                <a:effectLst/>
              </a:rPr>
              <a:t>Detailed representation of existing transmission capabilities between model regions</a:t>
            </a:r>
          </a:p>
          <a:p>
            <a:pPr marL="742950" lvl="1" indent="-285750" algn="l">
              <a:lnSpc>
                <a:spcPct val="100000"/>
              </a:lnSpc>
              <a:spcBef>
                <a:spcPts val="0"/>
              </a:spcBef>
              <a:buFont typeface="Arial" panose="020B0604020202020204" pitchFamily="34" charset="0"/>
              <a:buChar char="•"/>
            </a:pPr>
            <a:r>
              <a:rPr lang="en-US" sz="1600" b="0" i="0" dirty="0">
                <a:solidFill>
                  <a:srgbClr val="111111"/>
                </a:solidFill>
                <a:effectLst/>
              </a:rPr>
              <a:t>Transmission constraints specify maximum transmission capabilities</a:t>
            </a:r>
          </a:p>
          <a:p>
            <a:pPr algn="l">
              <a:buFont typeface="Arial" panose="020B0604020202020204" pitchFamily="34" charset="0"/>
              <a:buChar char="•"/>
            </a:pPr>
            <a:r>
              <a:rPr lang="en-US" sz="1600" b="1" i="0" dirty="0">
                <a:solidFill>
                  <a:srgbClr val="111111"/>
                </a:solidFill>
                <a:effectLst/>
              </a:rPr>
              <a:t>Emission Mitigation Policy Analysis</a:t>
            </a:r>
            <a:endParaRPr lang="en-US" sz="1600" b="0" i="0" dirty="0">
              <a:solidFill>
                <a:srgbClr val="111111"/>
              </a:solidFill>
              <a:effectLst/>
            </a:endParaRPr>
          </a:p>
          <a:p>
            <a:pPr marL="742950" lvl="1" indent="-285750">
              <a:lnSpc>
                <a:spcPct val="110000"/>
              </a:lnSpc>
              <a:spcBef>
                <a:spcPts val="0"/>
              </a:spcBef>
            </a:pPr>
            <a:r>
              <a:rPr lang="en-US" sz="1600" dirty="0">
                <a:solidFill>
                  <a:srgbClr val="111111"/>
                </a:solidFill>
              </a:rPr>
              <a:t>Develops baseline (no-IRA baseline) and policy (IRA) scenarios to estimate incremental impacts of IRA</a:t>
            </a:r>
          </a:p>
          <a:p>
            <a:pPr marL="742950" lvl="1" indent="-285750">
              <a:lnSpc>
                <a:spcPct val="110000"/>
              </a:lnSpc>
              <a:spcBef>
                <a:spcPts val="0"/>
              </a:spcBef>
            </a:pPr>
            <a:r>
              <a:rPr lang="en-US" sz="1600" dirty="0">
                <a:solidFill>
                  <a:srgbClr val="111111"/>
                </a:solidFill>
              </a:rPr>
              <a:t>Produces detailed outputs including generation dispatch, emissions, costs, and new unit builds</a:t>
            </a:r>
          </a:p>
          <a:p>
            <a:pPr marL="742950" lvl="1" indent="-285750">
              <a:lnSpc>
                <a:spcPct val="110000"/>
              </a:lnSpc>
              <a:spcBef>
                <a:spcPts val="0"/>
              </a:spcBef>
            </a:pPr>
            <a:r>
              <a:rPr lang="en-US" sz="1600" dirty="0">
                <a:solidFill>
                  <a:srgbClr val="111111"/>
                </a:solidFill>
              </a:rPr>
              <a:t>Estimates co-benefits of greenhouse gas (GHG) emission reductions from the Power sector</a:t>
            </a:r>
          </a:p>
        </p:txBody>
      </p:sp>
      <p:sp>
        <p:nvSpPr>
          <p:cNvPr id="2" name="Text Placeholder 1">
            <a:extLst>
              <a:ext uri="{FF2B5EF4-FFF2-40B4-BE49-F238E27FC236}">
                <a16:creationId xmlns:a16="http://schemas.microsoft.com/office/drawing/2014/main" id="{92603BBC-ACAF-2BAF-F7AF-760FCC9C1825}"/>
              </a:ext>
            </a:extLst>
          </p:cNvPr>
          <p:cNvSpPr>
            <a:spLocks noGrp="1"/>
          </p:cNvSpPr>
          <p:nvPr>
            <p:ph type="body" sz="quarter" idx="14"/>
          </p:nvPr>
        </p:nvSpPr>
        <p:spPr/>
        <p:txBody>
          <a:bodyPr>
            <a:normAutofit/>
          </a:bodyPr>
          <a:lstStyle/>
          <a:p>
            <a:r>
              <a:rPr lang="en-US">
                <a:latin typeface="DM Sans" pitchFamily="2" charset="0"/>
              </a:rPr>
              <a:t>Sector Modeling Methodology</a:t>
            </a:r>
          </a:p>
        </p:txBody>
      </p:sp>
    </p:spTree>
    <p:extLst>
      <p:ext uri="{BB962C8B-B14F-4D97-AF65-F5344CB8AC3E}">
        <p14:creationId xmlns:p14="http://schemas.microsoft.com/office/powerpoint/2010/main" val="1555455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072333" y="577119"/>
            <a:ext cx="6756273" cy="675412"/>
          </a:xfrm>
        </p:spPr>
        <p:txBody>
          <a:bodyPr>
            <a:normAutofit/>
          </a:bodyPr>
          <a:lstStyle/>
          <a:p>
            <a:r>
              <a:rPr lang="en-US"/>
              <a:t>Power Sector Incentives in IPM</a:t>
            </a:r>
          </a:p>
        </p:txBody>
      </p:sp>
      <p:sp>
        <p:nvSpPr>
          <p:cNvPr id="3" name="Slide Number Placeholder 2"/>
          <p:cNvSpPr>
            <a:spLocks noGrp="1"/>
          </p:cNvSpPr>
          <p:nvPr>
            <p:ph type="sldNum" sz="quarter" idx="12"/>
          </p:nvPr>
        </p:nvSpPr>
        <p:spPr/>
        <p:txBody>
          <a:bodyPr/>
          <a:lstStyle/>
          <a:p>
            <a:fld id="{F384092C-9B9C-9748-AC6A-F06C9D03AD52}" type="slidenum">
              <a:rPr lang="en-US" smtClean="0"/>
              <a:pPr/>
              <a:t>9</a:t>
            </a:fld>
            <a:endParaRPr lang="en-US"/>
          </a:p>
        </p:txBody>
      </p:sp>
      <p:sp>
        <p:nvSpPr>
          <p:cNvPr id="6" name="Text Placeholder 3">
            <a:extLst>
              <a:ext uri="{FF2B5EF4-FFF2-40B4-BE49-F238E27FC236}">
                <a16:creationId xmlns:a16="http://schemas.microsoft.com/office/drawing/2014/main" id="{06B34DB2-7008-7F05-65D1-D1541AE68D04}"/>
              </a:ext>
            </a:extLst>
          </p:cNvPr>
          <p:cNvSpPr>
            <a:spLocks noGrp="1"/>
          </p:cNvSpPr>
          <p:nvPr>
            <p:ph type="body" sz="quarter" idx="13"/>
          </p:nvPr>
        </p:nvSpPr>
        <p:spPr>
          <a:xfrm>
            <a:off x="696761" y="1262354"/>
            <a:ext cx="11016904" cy="5241834"/>
          </a:xfrm>
        </p:spPr>
        <p:txBody>
          <a:bodyPr vert="horz" lIns="91440" tIns="45720" rIns="91440" bIns="45720" rtlCol="0" anchor="t">
            <a:noAutofit/>
          </a:bodyPr>
          <a:lstStyle/>
          <a:p>
            <a:r>
              <a:rPr lang="en-US" sz="1400" b="1" dirty="0">
                <a:latin typeface="DM Sans"/>
              </a:rPr>
              <a:t>Production Tax Credit​ (45Y)</a:t>
            </a:r>
          </a:p>
          <a:p>
            <a:pPr lvl="1">
              <a:spcBef>
                <a:spcPts val="0"/>
              </a:spcBef>
            </a:pPr>
            <a:r>
              <a:rPr lang="en-US" sz="1400" dirty="0">
                <a:latin typeface="DM Sans"/>
              </a:rPr>
              <a:t>Technologies: new onshore wind, new solar photovoltaics (PV), new solar thermal, existing and new nuclear​</a:t>
            </a:r>
          </a:p>
          <a:p>
            <a:pPr lvl="1">
              <a:spcBef>
                <a:spcPts val="0"/>
              </a:spcBef>
            </a:pPr>
            <a:r>
              <a:rPr lang="en-US" sz="1400" dirty="0">
                <a:latin typeface="DM Sans"/>
              </a:rPr>
              <a:t>Modeled in IPM as a negative variable operation and maintenance (VOM)​</a:t>
            </a:r>
          </a:p>
          <a:p>
            <a:pPr lvl="1">
              <a:spcBef>
                <a:spcPts val="0"/>
              </a:spcBef>
            </a:pPr>
            <a:r>
              <a:rPr lang="en-US" sz="1400" dirty="0">
                <a:latin typeface="DM Sans"/>
              </a:rPr>
              <a:t>Follows EPA implementation for energy communities</a:t>
            </a:r>
          </a:p>
          <a:p>
            <a:pPr lvl="2">
              <a:spcBef>
                <a:spcPts val="0"/>
              </a:spcBef>
            </a:pPr>
            <a:r>
              <a:rPr lang="en-US" sz="1400" dirty="0">
                <a:latin typeface="DM Sans"/>
              </a:rPr>
              <a:t>Maps how much of an IPM region energy communities occupy and adjusts the bonus credit for the IPM region in proportion</a:t>
            </a:r>
          </a:p>
          <a:p>
            <a:pPr lvl="1">
              <a:spcBef>
                <a:spcPts val="0"/>
              </a:spcBef>
            </a:pPr>
            <a:r>
              <a:rPr lang="en-US" sz="1400" dirty="0">
                <a:latin typeface="DM Sans"/>
              </a:rPr>
              <a:t>Onshore wind receives domestic credit bonus beginning in 2028; other technologies (solar, offshore wind, storage) beginning in 2030</a:t>
            </a:r>
          </a:p>
          <a:p>
            <a:r>
              <a:rPr lang="en-US" sz="1400" b="1" dirty="0">
                <a:latin typeface="DM Sans"/>
              </a:rPr>
              <a:t>Investment Tax Credit​ (48E)</a:t>
            </a:r>
          </a:p>
          <a:p>
            <a:pPr lvl="1">
              <a:spcBef>
                <a:spcPts val="0"/>
              </a:spcBef>
            </a:pPr>
            <a:r>
              <a:rPr lang="en-US" sz="1400" dirty="0">
                <a:latin typeface="DM Sans"/>
              </a:rPr>
              <a:t>Technologies: new battery storage, new offshore wind​</a:t>
            </a:r>
          </a:p>
          <a:p>
            <a:pPr lvl="1">
              <a:spcBef>
                <a:spcPts val="0"/>
              </a:spcBef>
            </a:pPr>
            <a:r>
              <a:rPr lang="en-US" sz="1400" dirty="0">
                <a:latin typeface="DM Sans"/>
              </a:rPr>
              <a:t>Modeled using an escalation scalar applied to the technology’s capital expenditures (CAPEX)</a:t>
            </a:r>
          </a:p>
          <a:p>
            <a:r>
              <a:rPr lang="en-US" sz="1400" b="1" dirty="0">
                <a:latin typeface="DM Sans"/>
              </a:rPr>
              <a:t>Credit for Carbon Capture and Storage​ (45Q)</a:t>
            </a:r>
          </a:p>
          <a:p>
            <a:pPr lvl="1">
              <a:spcBef>
                <a:spcPts val="0"/>
              </a:spcBef>
            </a:pPr>
            <a:r>
              <a:rPr lang="en-US" sz="1400" dirty="0">
                <a:latin typeface="DM Sans"/>
              </a:rPr>
              <a:t>Credit is received for 12 years​</a:t>
            </a:r>
          </a:p>
          <a:p>
            <a:pPr lvl="1">
              <a:spcBef>
                <a:spcPts val="0"/>
              </a:spcBef>
            </a:pPr>
            <a:r>
              <a:rPr lang="en-US" sz="1400" dirty="0">
                <a:latin typeface="DM Sans"/>
              </a:rPr>
              <a:t>Credit amount is removed from the CCS storage cost curve​; 45Q is reapplied through a tax credit​ </a:t>
            </a:r>
          </a:p>
          <a:p>
            <a:r>
              <a:rPr lang="en-US" sz="1400" b="1" dirty="0">
                <a:latin typeface="DM Sans"/>
              </a:rPr>
              <a:t>Zero-Emission Nuclear Power Production Credit (45U)</a:t>
            </a:r>
          </a:p>
          <a:p>
            <a:pPr lvl="1">
              <a:spcBef>
                <a:spcPts val="0"/>
              </a:spcBef>
            </a:pPr>
            <a:r>
              <a:rPr lang="en-US" sz="1400" dirty="0">
                <a:latin typeface="DM Sans"/>
              </a:rPr>
              <a:t>Because of this tax credit, ICF assumes nuclear does not retire</a:t>
            </a:r>
          </a:p>
          <a:p>
            <a:r>
              <a:rPr lang="en-US" sz="1400" dirty="0">
                <a:latin typeface="DM Sans"/>
              </a:rPr>
              <a:t>IRA includes provisions for transferability and direct pay that broaden the reach of tax credits by allowing for monetization by all entities</a:t>
            </a:r>
            <a:endParaRPr lang="en-US" sz="1400" dirty="0"/>
          </a:p>
          <a:p>
            <a:pPr lvl="1">
              <a:spcBef>
                <a:spcPts val="0"/>
              </a:spcBef>
            </a:pPr>
            <a:r>
              <a:rPr lang="en-US" sz="1400" dirty="0">
                <a:latin typeface="DM Sans"/>
              </a:rPr>
              <a:t>Transferability: for-profit project owners can monetize tax credits by selling them for cash, making it easier for clean energy projects to get financing by turning tax credits into immediate funds</a:t>
            </a:r>
          </a:p>
          <a:p>
            <a:pPr lvl="1">
              <a:spcBef>
                <a:spcPts val="0"/>
              </a:spcBef>
            </a:pPr>
            <a:r>
              <a:rPr lang="en-US" sz="1400" dirty="0">
                <a:latin typeface="DM Sans"/>
              </a:rPr>
              <a:t>Direct pay: public power utilities, rural electric cooperatives, and other tax-exempt entities can monetize credits by exchanging energy tax credits with a direct payment from the Internal Revenue Service equal to the amount of the credit</a:t>
            </a:r>
            <a:endParaRPr lang="en-US" sz="1400" dirty="0"/>
          </a:p>
          <a:p>
            <a:pPr lvl="1">
              <a:spcBef>
                <a:spcPts val="0"/>
              </a:spcBef>
            </a:pPr>
            <a:r>
              <a:rPr lang="en-US" sz="1400" dirty="0">
                <a:latin typeface="DM Sans"/>
              </a:rPr>
              <a:t>IPM treats all tax credits the same, however monetized, and therefore implicitly includes the increased efficiency and availability of cash from these provisions</a:t>
            </a:r>
          </a:p>
        </p:txBody>
      </p:sp>
      <p:sp>
        <p:nvSpPr>
          <p:cNvPr id="2" name="Text Placeholder 1">
            <a:extLst>
              <a:ext uri="{FF2B5EF4-FFF2-40B4-BE49-F238E27FC236}">
                <a16:creationId xmlns:a16="http://schemas.microsoft.com/office/drawing/2014/main" id="{92603BBC-ACAF-2BAF-F7AF-760FCC9C1825}"/>
              </a:ext>
            </a:extLst>
          </p:cNvPr>
          <p:cNvSpPr>
            <a:spLocks noGrp="1"/>
          </p:cNvSpPr>
          <p:nvPr>
            <p:ph type="body" sz="quarter" idx="14"/>
          </p:nvPr>
        </p:nvSpPr>
        <p:spPr/>
        <p:txBody>
          <a:bodyPr>
            <a:normAutofit/>
          </a:bodyPr>
          <a:lstStyle/>
          <a:p>
            <a:r>
              <a:rPr lang="en-US">
                <a:latin typeface="DM Sans" pitchFamily="2" charset="0"/>
              </a:rPr>
              <a:t>Sector Modeling Methodology</a:t>
            </a:r>
          </a:p>
        </p:txBody>
      </p:sp>
    </p:spTree>
    <p:extLst>
      <p:ext uri="{BB962C8B-B14F-4D97-AF65-F5344CB8AC3E}">
        <p14:creationId xmlns:p14="http://schemas.microsoft.com/office/powerpoint/2010/main" val="743941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dae7313a-c624-47c2-9646-8dcc6e6d473b" xsi:nil="true"/>
    <lcf76f155ced4ddcb4097134ff3c332f xmlns="146e0f49-eddf-4084-b9a9-e39ca8bb71eb">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AAFAF45EFE54C4F8AB5997B805EF617" ma:contentTypeVersion="16" ma:contentTypeDescription="Create a new document." ma:contentTypeScope="" ma:versionID="38e3230b492308d9000478aedfe78003">
  <xsd:schema xmlns:xsd="http://www.w3.org/2001/XMLSchema" xmlns:xs="http://www.w3.org/2001/XMLSchema" xmlns:p="http://schemas.microsoft.com/office/2006/metadata/properties" xmlns:ns2="146e0f49-eddf-4084-b9a9-e39ca8bb71eb" xmlns:ns3="dae7313a-c624-47c2-9646-8dcc6e6d473b" targetNamespace="http://schemas.microsoft.com/office/2006/metadata/properties" ma:root="true" ma:fieldsID="b0fe72e4be1709e5c91fa66460c23b8d" ns2:_="" ns3:_="">
    <xsd:import namespace="146e0f49-eddf-4084-b9a9-e39ca8bb71eb"/>
    <xsd:import namespace="dae7313a-c624-47c2-9646-8dcc6e6d473b"/>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SearchProperties"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46e0f49-eddf-4084-b9a9-e39ca8bb71e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SearchProperties" ma:index="15" nillable="true" ma:displayName="MediaServiceSearchProperties" ma:hidden="true" ma:internalName="MediaServiceSearchProperties" ma:readOnly="true">
      <xsd:simpleType>
        <xsd:restriction base="dms:Note"/>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86af45c3-45f6-4d08-bef1-8815819cb196" ma:termSetId="09814cd3-568e-fe90-9814-8d621ff8fb84" ma:anchorId="fba54fb3-c3e1-fe81-a776-ca4b69148c4d" ma:open="true" ma:isKeyword="false">
      <xsd:complexType>
        <xsd:sequence>
          <xsd:element ref="pc:Terms" minOccurs="0" maxOccurs="1"/>
        </xsd:sequence>
      </xsd:complexType>
    </xsd:element>
    <xsd:element name="MediaServiceOCR" ma:index="23"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ae7313a-c624-47c2-9646-8dcc6e6d473b"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fb99a74f-0714-412f-9d63-d300d836a19e}" ma:internalName="TaxCatchAll" ma:showField="CatchAllData" ma:web="dae7313a-c624-47c2-9646-8dcc6e6d473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3B318D2-451F-4DB1-AAE2-1C576108ADE5}">
  <ds:schemaRefs>
    <ds:schemaRef ds:uri="5dc65cf7-1861-4f6c-b335-537fbd6abcc4"/>
    <ds:schemaRef ds:uri="http://schemas.openxmlformats.org/package/2006/metadata/core-properties"/>
    <ds:schemaRef ds:uri="http://www.w3.org/XML/1998/namespace"/>
    <ds:schemaRef ds:uri="http://schemas.microsoft.com/office/infopath/2007/PartnerControls"/>
    <ds:schemaRef ds:uri="http://schemas.microsoft.com/office/2006/documentManagement/types"/>
    <ds:schemaRef ds:uri="http://purl.org/dc/dcmitype/"/>
    <ds:schemaRef ds:uri="http://schemas.microsoft.com/office/2006/metadata/properties"/>
    <ds:schemaRef ds:uri="2df2e5e7-edf9-4ba7-b952-9b1afe4b144d"/>
    <ds:schemaRef ds:uri="http://purl.org/dc/terms/"/>
    <ds:schemaRef ds:uri="http://purl.org/dc/elements/1.1/"/>
    <ds:schemaRef ds:uri="dae7313a-c624-47c2-9646-8dcc6e6d473b"/>
    <ds:schemaRef ds:uri="146e0f49-eddf-4084-b9a9-e39ca8bb71eb"/>
  </ds:schemaRefs>
</ds:datastoreItem>
</file>

<file path=customXml/itemProps2.xml><?xml version="1.0" encoding="utf-8"?>
<ds:datastoreItem xmlns:ds="http://schemas.openxmlformats.org/officeDocument/2006/customXml" ds:itemID="{7B144F12-0378-42F2-B368-F1F5B90FC97D}">
  <ds:schemaRefs>
    <ds:schemaRef ds:uri="http://schemas.microsoft.com/sharepoint/v3/contenttype/forms"/>
  </ds:schemaRefs>
</ds:datastoreItem>
</file>

<file path=customXml/itemProps3.xml><?xml version="1.0" encoding="utf-8"?>
<ds:datastoreItem xmlns:ds="http://schemas.openxmlformats.org/officeDocument/2006/customXml" ds:itemID="{C53118DA-2398-4D2D-98E2-712AFCE267E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46e0f49-eddf-4084-b9a9-e39ca8bb71eb"/>
    <ds:schemaRef ds:uri="dae7313a-c624-47c2-9646-8dcc6e6d473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cf90b97b-be46-4a00-9700-81ce4ff1b7f6}" enabled="0" method="" siteId="{cf90b97b-be46-4a00-9700-81ce4ff1b7f6}" removed="1"/>
</clbl:labelList>
</file>

<file path=docProps/app.xml><?xml version="1.0" encoding="utf-8"?>
<Properties xmlns="http://schemas.openxmlformats.org/officeDocument/2006/extended-properties" xmlns:vt="http://schemas.openxmlformats.org/officeDocument/2006/docPropsVTypes">
  <Template/>
  <TotalTime>1502</TotalTime>
  <Words>5646</Words>
  <Application>Microsoft Office PowerPoint</Application>
  <PresentationFormat>Widescreen</PresentationFormat>
  <Paragraphs>488</Paragraphs>
  <Slides>27</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Aptos</vt:lpstr>
      <vt:lpstr>Aptos Display</vt:lpstr>
      <vt:lpstr>Arial</vt:lpstr>
      <vt:lpstr>DM Sans</vt:lpstr>
      <vt:lpstr>Symbol</vt:lpstr>
      <vt:lpstr>Times New Roman</vt:lpstr>
      <vt:lpstr>Wingdings</vt:lpstr>
      <vt:lpstr>Office Theme</vt:lpstr>
      <vt:lpstr>Economy-wide Impacts of the Inflation Reduction Act Energy Provisions  Modeling Methodology</vt:lpstr>
      <vt:lpstr>Disclaimer </vt:lpstr>
      <vt:lpstr>      Study Background</vt:lpstr>
      <vt:lpstr>Study Methodology</vt:lpstr>
      <vt:lpstr>PowerPoint Presentation</vt:lpstr>
      <vt:lpstr>IRA Impacts Scenario Development</vt:lpstr>
      <vt:lpstr>CO2Sight Modeling (Power, Transportation, and Buildings)</vt:lpstr>
      <vt:lpstr>Integrated Planning Model (Power) </vt:lpstr>
      <vt:lpstr>Power Sector Incentives in IPM</vt:lpstr>
      <vt:lpstr>Transportation: Modeling Overview</vt:lpstr>
      <vt:lpstr>Transportation: Light Duty Vehicles (LDVs) Sales Curves</vt:lpstr>
      <vt:lpstr>Transportation: Medium &amp; Heavy-Duty Vehicles (MHDVs) Sales Curves</vt:lpstr>
      <vt:lpstr>Transportation: Incentives</vt:lpstr>
      <vt:lpstr>Buildings: Establish Baseline</vt:lpstr>
      <vt:lpstr>Buildings: Establish Baseline </vt:lpstr>
      <vt:lpstr>Buildings: Develop IRA Scenario</vt:lpstr>
      <vt:lpstr>Hydrogen</vt:lpstr>
      <vt:lpstr>Sustainable Aviation Fuel</vt:lpstr>
      <vt:lpstr>Sustainable Aviation Fuel: Assumptions</vt:lpstr>
      <vt:lpstr>Manufacturing</vt:lpstr>
      <vt:lpstr>PowerPoint Presentation</vt:lpstr>
      <vt:lpstr>REMI Model Background</vt:lpstr>
      <vt:lpstr>REMI Model Configuration and Outputs</vt:lpstr>
      <vt:lpstr>REMI Modeling Inputs</vt:lpstr>
      <vt:lpstr>PowerPoint Presentation</vt:lpstr>
      <vt:lpstr>State Level Results</vt:lpstr>
      <vt:lpstr>Acronyms</vt:lpstr>
    </vt:vector>
  </TitlesOfParts>
  <Company>ICF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DRAFT</dc:title>
  <dc:creator>Audrey Wilkes</dc:creator>
  <cp:lastModifiedBy>Knox O'Reilly</cp:lastModifiedBy>
  <cp:revision>10</cp:revision>
  <dcterms:created xsi:type="dcterms:W3CDTF">2024-06-04T16:02:46Z</dcterms:created>
  <dcterms:modified xsi:type="dcterms:W3CDTF">2024-10-09T14:43:12Z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0x010100DAAFAF45EFE54C4F8AB5997B805EF617</vt:lpwstr>
  </property>
  <property fmtid="{D5CDD505-2E9C-101B-9397-08002B2CF9AE}" pid="3" name="MediaServiceImageTags">
    <vt:lpwstr/>
  </property>
</Properties>
</file>